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 id="2147483702" r:id="rId5"/>
  </p:sldMasterIdLst>
  <p:notesMasterIdLst>
    <p:notesMasterId r:id="rId20"/>
  </p:notesMasterIdLst>
  <p:sldIdLst>
    <p:sldId id="292" r:id="rId6"/>
    <p:sldId id="1282" r:id="rId7"/>
    <p:sldId id="1290" r:id="rId8"/>
    <p:sldId id="1291" r:id="rId9"/>
    <p:sldId id="1292" r:id="rId10"/>
    <p:sldId id="1293" r:id="rId11"/>
    <p:sldId id="1294" r:id="rId12"/>
    <p:sldId id="1296" r:id="rId13"/>
    <p:sldId id="1297" r:id="rId14"/>
    <p:sldId id="1298" r:id="rId15"/>
    <p:sldId id="1299" r:id="rId16"/>
    <p:sldId id="1300" r:id="rId17"/>
    <p:sldId id="1295" r:id="rId18"/>
    <p:sldId id="1250"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17D"/>
    <a:srgbClr val="223366"/>
    <a:srgbClr val="E8ECF8"/>
    <a:srgbClr val="C9D2ED"/>
    <a:srgbClr val="851910"/>
    <a:srgbClr val="0000FF"/>
    <a:srgbClr val="FFCD8C"/>
    <a:srgbClr val="9F5900"/>
    <a:srgbClr val="FF33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384B79-7360-5AB9-DD75-8A808655C326}" v="3" dt="2024-03-18T09:31:49.711"/>
    <p1510:client id="{99C44797-0E56-F5AF-678D-7848B61E9AF5}" v="8" dt="2024-03-19T08:12:55.126"/>
    <p1510:client id="{A00404A6-CA5D-529F-E841-B3080AD8BC10}" v="1" dt="2024-03-18T13:45:15.5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62"/>
      </p:cViewPr>
      <p:guideLst>
        <p:guide orient="horz" pos="588"/>
        <p:guide pos="144"/>
        <p:guide orient="horz" pos="852"/>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2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20" Type="http://customschemas.google.com/relationships/presentationmetadata" Target="metadata"/><Relationship Id="rId225"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slide" Target="slides/slide14.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A00404A6-CA5D-529F-E841-B3080AD8BC10}"/>
    <pc:docChg chg="delSld">
      <pc:chgData name="" userId="" providerId="" clId="Web-{A00404A6-CA5D-529F-E841-B3080AD8BC10}" dt="2024-03-18T13:45:15.593" v="0"/>
      <pc:docMkLst>
        <pc:docMk/>
      </pc:docMkLst>
      <pc:sldChg chg="del">
        <pc:chgData name="" userId="" providerId="" clId="Web-{A00404A6-CA5D-529F-E841-B3080AD8BC10}" dt="2024-03-18T13:45:15.593" v="0"/>
        <pc:sldMkLst>
          <pc:docMk/>
          <pc:sldMk cId="3987024532" sldId="1249"/>
        </pc:sldMkLst>
      </pc:sldChg>
    </pc:docChg>
  </pc:docChgLst>
  <pc:docChgLst>
    <pc:chgData name="Vikrant Nath Nagar" userId="S::vikrant@edunetfoundation.org::4271d355-f673-482e-abc9-b8b4b8546a7e" providerId="AD" clId="Web-{25384B79-7360-5AB9-DD75-8A808655C326}"/>
    <pc:docChg chg="modSld">
      <pc:chgData name="Vikrant Nath Nagar" userId="S::vikrant@edunetfoundation.org::4271d355-f673-482e-abc9-b8b4b8546a7e" providerId="AD" clId="Web-{25384B79-7360-5AB9-DD75-8A808655C326}" dt="2024-03-18T09:31:49.711" v="2" actId="1076"/>
      <pc:docMkLst>
        <pc:docMk/>
      </pc:docMkLst>
      <pc:sldChg chg="modSp">
        <pc:chgData name="Vikrant Nath Nagar" userId="S::vikrant@edunetfoundation.org::4271d355-f673-482e-abc9-b8b4b8546a7e" providerId="AD" clId="Web-{25384B79-7360-5AB9-DD75-8A808655C326}" dt="2024-03-18T09:31:21.976" v="1" actId="1076"/>
        <pc:sldMkLst>
          <pc:docMk/>
          <pc:sldMk cId="2621200212" sldId="1293"/>
        </pc:sldMkLst>
        <pc:spChg chg="mod">
          <ac:chgData name="Vikrant Nath Nagar" userId="S::vikrant@edunetfoundation.org::4271d355-f673-482e-abc9-b8b4b8546a7e" providerId="AD" clId="Web-{25384B79-7360-5AB9-DD75-8A808655C326}" dt="2024-03-18T09:31:21.976" v="1" actId="1076"/>
          <ac:spMkLst>
            <pc:docMk/>
            <pc:sldMk cId="2621200212" sldId="1293"/>
            <ac:spMk id="3" creationId="{796BFA82-8AB0-23BA-909F-C886C3F7A669}"/>
          </ac:spMkLst>
        </pc:spChg>
      </pc:sldChg>
      <pc:sldChg chg="modSp">
        <pc:chgData name="Vikrant Nath Nagar" userId="S::vikrant@edunetfoundation.org::4271d355-f673-482e-abc9-b8b4b8546a7e" providerId="AD" clId="Web-{25384B79-7360-5AB9-DD75-8A808655C326}" dt="2024-03-18T09:31:49.711" v="2" actId="1076"/>
        <pc:sldMkLst>
          <pc:docMk/>
          <pc:sldMk cId="4017130557" sldId="1294"/>
        </pc:sldMkLst>
        <pc:spChg chg="mod">
          <ac:chgData name="Vikrant Nath Nagar" userId="S::vikrant@edunetfoundation.org::4271d355-f673-482e-abc9-b8b4b8546a7e" providerId="AD" clId="Web-{25384B79-7360-5AB9-DD75-8A808655C326}" dt="2024-03-18T09:31:49.711" v="2" actId="1076"/>
          <ac:spMkLst>
            <pc:docMk/>
            <pc:sldMk cId="4017130557" sldId="1294"/>
            <ac:spMk id="3" creationId="{A111D00F-E3D6-896E-4001-492D6D1DC85F}"/>
          </ac:spMkLst>
        </pc:spChg>
      </pc:sldChg>
    </pc:docChg>
  </pc:docChgLst>
  <pc:docChgLst>
    <pc:chgData name="Shashank Shekhar" userId="S::shashank@edunetfoundation.org::0008d1ff-90e7-469a-9966-0dcad996503d" providerId="AD" clId="Web-{99C44797-0E56-F5AF-678D-7848B61E9AF5}"/>
    <pc:docChg chg="modSld">
      <pc:chgData name="Shashank Shekhar" userId="S::shashank@edunetfoundation.org::0008d1ff-90e7-469a-9966-0dcad996503d" providerId="AD" clId="Web-{99C44797-0E56-F5AF-678D-7848B61E9AF5}" dt="2024-03-19T08:12:55.126" v="7" actId="1076"/>
      <pc:docMkLst>
        <pc:docMk/>
      </pc:docMkLst>
      <pc:sldChg chg="modSp">
        <pc:chgData name="Shashank Shekhar" userId="S::shashank@edunetfoundation.org::0008d1ff-90e7-469a-9966-0dcad996503d" providerId="AD" clId="Web-{99C44797-0E56-F5AF-678D-7848B61E9AF5}" dt="2024-03-19T08:09:28.422" v="3" actId="1076"/>
        <pc:sldMkLst>
          <pc:docMk/>
          <pc:sldMk cId="2746043547" sldId="1291"/>
        </pc:sldMkLst>
        <pc:spChg chg="mod">
          <ac:chgData name="Shashank Shekhar" userId="S::shashank@edunetfoundation.org::0008d1ff-90e7-469a-9966-0dcad996503d" providerId="AD" clId="Web-{99C44797-0E56-F5AF-678D-7848B61E9AF5}" dt="2024-03-19T08:09:28.422" v="3" actId="1076"/>
          <ac:spMkLst>
            <pc:docMk/>
            <pc:sldMk cId="2746043547" sldId="1291"/>
            <ac:spMk id="9" creationId="{091B843F-6928-3290-2287-5FA1F531B685}"/>
          </ac:spMkLst>
        </pc:spChg>
        <pc:grpChg chg="mod">
          <ac:chgData name="Shashank Shekhar" userId="S::shashank@edunetfoundation.org::0008d1ff-90e7-469a-9966-0dcad996503d" providerId="AD" clId="Web-{99C44797-0E56-F5AF-678D-7848B61E9AF5}" dt="2024-03-19T08:09:23.484" v="1" actId="1076"/>
          <ac:grpSpMkLst>
            <pc:docMk/>
            <pc:sldMk cId="2746043547" sldId="1291"/>
            <ac:grpSpMk id="3" creationId="{328E85CD-DF89-87DD-6181-DCDD73B5625F}"/>
          </ac:grpSpMkLst>
        </pc:grpChg>
      </pc:sldChg>
      <pc:sldChg chg="modSp">
        <pc:chgData name="Shashank Shekhar" userId="S::shashank@edunetfoundation.org::0008d1ff-90e7-469a-9966-0dcad996503d" providerId="AD" clId="Web-{99C44797-0E56-F5AF-678D-7848B61E9AF5}" dt="2024-03-19T08:09:33.969" v="5" actId="14100"/>
        <pc:sldMkLst>
          <pc:docMk/>
          <pc:sldMk cId="2975191714" sldId="1292"/>
        </pc:sldMkLst>
        <pc:spChg chg="mod">
          <ac:chgData name="Shashank Shekhar" userId="S::shashank@edunetfoundation.org::0008d1ff-90e7-469a-9966-0dcad996503d" providerId="AD" clId="Web-{99C44797-0E56-F5AF-678D-7848B61E9AF5}" dt="2024-03-19T08:09:33.969" v="5" actId="14100"/>
          <ac:spMkLst>
            <pc:docMk/>
            <pc:sldMk cId="2975191714" sldId="1292"/>
            <ac:spMk id="3" creationId="{0C511917-B5EE-88C1-A75B-AC3ADE14BEB8}"/>
          </ac:spMkLst>
        </pc:spChg>
        <pc:picChg chg="mod">
          <ac:chgData name="Shashank Shekhar" userId="S::shashank@edunetfoundation.org::0008d1ff-90e7-469a-9966-0dcad996503d" providerId="AD" clId="Web-{99C44797-0E56-F5AF-678D-7848B61E9AF5}" dt="2024-03-19T08:09:32.234" v="4" actId="14100"/>
          <ac:picMkLst>
            <pc:docMk/>
            <pc:sldMk cId="2975191714" sldId="1292"/>
            <ac:picMk id="5" creationId="{6858EAD1-D312-BBBA-4C50-43B9E76BB53F}"/>
          </ac:picMkLst>
        </pc:picChg>
      </pc:sldChg>
      <pc:sldChg chg="modSp">
        <pc:chgData name="Shashank Shekhar" userId="S::shashank@edunetfoundation.org::0008d1ff-90e7-469a-9966-0dcad996503d" providerId="AD" clId="Web-{99C44797-0E56-F5AF-678D-7848B61E9AF5}" dt="2024-03-19T08:12:55.126" v="7" actId="1076"/>
        <pc:sldMkLst>
          <pc:docMk/>
          <pc:sldMk cId="4168856024" sldId="1298"/>
        </pc:sldMkLst>
        <pc:spChg chg="mod">
          <ac:chgData name="Shashank Shekhar" userId="S::shashank@edunetfoundation.org::0008d1ff-90e7-469a-9966-0dcad996503d" providerId="AD" clId="Web-{99C44797-0E56-F5AF-678D-7848B61E9AF5}" dt="2024-03-19T08:12:55.126" v="7" actId="1076"/>
          <ac:spMkLst>
            <pc:docMk/>
            <pc:sldMk cId="4168856024" sldId="1298"/>
            <ac:spMk id="6" creationId="{3B7F6AB1-00E0-C56D-4BC6-78BBB15ACC7E}"/>
          </ac:spMkLst>
        </pc:spChg>
        <pc:grpChg chg="mod">
          <ac:chgData name="Shashank Shekhar" userId="S::shashank@edunetfoundation.org::0008d1ff-90e7-469a-9966-0dcad996503d" providerId="AD" clId="Web-{99C44797-0E56-F5AF-678D-7848B61E9AF5}" dt="2024-03-19T08:12:51.376" v="6" actId="1076"/>
          <ac:grpSpMkLst>
            <pc:docMk/>
            <pc:sldMk cId="4168856024" sldId="1298"/>
            <ac:grpSpMk id="4" creationId="{77315F7D-BDA3-3D19-664A-5108316858FF}"/>
          </ac:grpSpMkLst>
        </pc:grp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20727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10891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254420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F82D9E-CF8F-D821-0EF0-82F39D6875D4}"/>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3" name="Footer Placeholder 2">
            <a:extLst>
              <a:ext uri="{FF2B5EF4-FFF2-40B4-BE49-F238E27FC236}">
                <a16:creationId xmlns:a16="http://schemas.microsoft.com/office/drawing/2014/main" id="{C23170A1-58D7-78F7-D58A-811ADFF737E5}"/>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4" name="Slide Number Placeholder 3">
            <a:extLst>
              <a:ext uri="{FF2B5EF4-FFF2-40B4-BE49-F238E27FC236}">
                <a16:creationId xmlns:a16="http://schemas.microsoft.com/office/drawing/2014/main" id="{F2A898F9-6042-211C-FE5E-E3195182B7AA}"/>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2397444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8AA64-E432-8D59-6526-E68F7AC80EA1}"/>
              </a:ext>
            </a:extLst>
          </p:cNvPr>
          <p:cNvSpPr>
            <a:spLocks noGrp="1"/>
          </p:cNvSpPr>
          <p:nvPr>
            <p:ph type="title"/>
          </p:nvPr>
        </p:nvSpPr>
        <p:spPr>
          <a:xfrm>
            <a:off x="630238" y="342900"/>
            <a:ext cx="2949575" cy="1200150"/>
          </a:xfrm>
          <a:prstGeom prst="rect">
            <a:avLst/>
          </a:prstGeo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71D2085-944B-0B62-B557-11D0053DE106}"/>
              </a:ext>
            </a:extLst>
          </p:cNvPr>
          <p:cNvSpPr>
            <a:spLocks noGrp="1"/>
          </p:cNvSpPr>
          <p:nvPr>
            <p:ph idx="1"/>
          </p:nvPr>
        </p:nvSpPr>
        <p:spPr>
          <a:xfrm>
            <a:off x="3887788" y="741363"/>
            <a:ext cx="4629150" cy="36544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EB889BD-8520-EE29-14ED-24E88F0C13D6}"/>
              </a:ext>
            </a:extLst>
          </p:cNvPr>
          <p:cNvSpPr>
            <a:spLocks noGrp="1"/>
          </p:cNvSpPr>
          <p:nvPr>
            <p:ph type="body" sz="half" idx="2"/>
          </p:nvPr>
        </p:nvSpPr>
        <p:spPr>
          <a:xfrm>
            <a:off x="630238" y="1543050"/>
            <a:ext cx="2949575" cy="28590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AA8EC-BC22-DD8C-CC7C-5CD2AD69637C}"/>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6" name="Footer Placeholder 5">
            <a:extLst>
              <a:ext uri="{FF2B5EF4-FFF2-40B4-BE49-F238E27FC236}">
                <a16:creationId xmlns:a16="http://schemas.microsoft.com/office/drawing/2014/main" id="{D07ED4E8-E1B9-BC44-48DF-EA2B09D992CB}"/>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EA28F55D-018D-571C-11FF-8F79FAAA5F70}"/>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7048996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F3725-BD84-E963-3DD7-9EDA57001058}"/>
              </a:ext>
            </a:extLst>
          </p:cNvPr>
          <p:cNvSpPr>
            <a:spLocks noGrp="1"/>
          </p:cNvSpPr>
          <p:nvPr>
            <p:ph type="title"/>
          </p:nvPr>
        </p:nvSpPr>
        <p:spPr>
          <a:xfrm>
            <a:off x="630238" y="342900"/>
            <a:ext cx="2949575" cy="1200150"/>
          </a:xfrm>
          <a:prstGeom prst="rect">
            <a:avLst/>
          </a:prstGeo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A1B5E6C-B120-BDBD-A118-74E930F95320}"/>
              </a:ext>
            </a:extLst>
          </p:cNvPr>
          <p:cNvSpPr>
            <a:spLocks noGrp="1"/>
          </p:cNvSpPr>
          <p:nvPr>
            <p:ph type="pic" idx="1"/>
          </p:nvPr>
        </p:nvSpPr>
        <p:spPr>
          <a:xfrm>
            <a:off x="3887788" y="741363"/>
            <a:ext cx="4629150" cy="36544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80ED917-6757-883A-86C3-14AFBCE31FF0}"/>
              </a:ext>
            </a:extLst>
          </p:cNvPr>
          <p:cNvSpPr>
            <a:spLocks noGrp="1"/>
          </p:cNvSpPr>
          <p:nvPr>
            <p:ph type="body" sz="half" idx="2"/>
          </p:nvPr>
        </p:nvSpPr>
        <p:spPr>
          <a:xfrm>
            <a:off x="630238" y="1543050"/>
            <a:ext cx="2949575" cy="28590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38C69D-33B2-26F1-3AFC-2A4C100F9EB4}"/>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6" name="Footer Placeholder 5">
            <a:extLst>
              <a:ext uri="{FF2B5EF4-FFF2-40B4-BE49-F238E27FC236}">
                <a16:creationId xmlns:a16="http://schemas.microsoft.com/office/drawing/2014/main" id="{1720A899-749A-96A6-52E3-5513E02E156A}"/>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7E5EE06A-6BB2-C7F9-0A30-ECA5F6491262}"/>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7841278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4C180-BF96-096D-0F74-E23F9309580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A78D2F-2EAD-1FA2-9475-C228A7E9B4A6}"/>
              </a:ext>
            </a:extLst>
          </p:cNvPr>
          <p:cNvSpPr>
            <a:spLocks noGrp="1"/>
          </p:cNvSpPr>
          <p:nvPr>
            <p:ph type="body" orient="vert" idx="1"/>
          </p:nvPr>
        </p:nvSpPr>
        <p:spPr>
          <a:xfrm>
            <a:off x="628650" y="1370013"/>
            <a:ext cx="7886700" cy="326231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6914C92-1C92-C326-AE2B-EE64852E687B}"/>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5" name="Footer Placeholder 4">
            <a:extLst>
              <a:ext uri="{FF2B5EF4-FFF2-40B4-BE49-F238E27FC236}">
                <a16:creationId xmlns:a16="http://schemas.microsoft.com/office/drawing/2014/main" id="{C42D40DF-8956-65BF-5B16-FCF84638AC22}"/>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58E2B801-4415-647B-D7B8-398663FE2B85}"/>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30280878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935E50-9753-5324-3CBE-2DB02823BAD1}"/>
              </a:ext>
            </a:extLst>
          </p:cNvPr>
          <p:cNvSpPr>
            <a:spLocks noGrp="1"/>
          </p:cNvSpPr>
          <p:nvPr>
            <p:ph type="title" orient="vert"/>
          </p:nvPr>
        </p:nvSpPr>
        <p:spPr>
          <a:xfrm>
            <a:off x="6543675" y="274638"/>
            <a:ext cx="1971675" cy="4357687"/>
          </a:xfrm>
          <a:prstGeom prst="rect">
            <a:avLst/>
          </a:prstGeo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596334F-1BF5-5B8C-3F90-84BF75B51BC0}"/>
              </a:ext>
            </a:extLst>
          </p:cNvPr>
          <p:cNvSpPr>
            <a:spLocks noGrp="1"/>
          </p:cNvSpPr>
          <p:nvPr>
            <p:ph type="body" orient="vert" idx="1"/>
          </p:nvPr>
        </p:nvSpPr>
        <p:spPr>
          <a:xfrm>
            <a:off x="628650" y="274638"/>
            <a:ext cx="5762625" cy="435768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37E210-CB85-84DD-090A-44C7C1797C02}"/>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5" name="Footer Placeholder 4">
            <a:extLst>
              <a:ext uri="{FF2B5EF4-FFF2-40B4-BE49-F238E27FC236}">
                <a16:creationId xmlns:a16="http://schemas.microsoft.com/office/drawing/2014/main" id="{FB46FBE5-BF73-7C52-C3DF-B06D7641ECF1}"/>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5754D43C-F065-8BD6-C622-543D4321EB53}"/>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654261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87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userDrawn="1">
  <p:cSld name="Title and 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771877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EBA23-5FDD-5D7E-F6FC-E4A6A7F5FDAF}"/>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81DBF0E-B651-D205-69BC-E38929484D98}"/>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C5EAFE9-FEB4-90FA-7604-E71268E9BE42}"/>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5" name="Footer Placeholder 4">
            <a:extLst>
              <a:ext uri="{FF2B5EF4-FFF2-40B4-BE49-F238E27FC236}">
                <a16:creationId xmlns:a16="http://schemas.microsoft.com/office/drawing/2014/main" id="{90042C0C-D784-7894-6E7A-A3163E7BD218}"/>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597E244B-37C0-9DC6-22CD-EB660918FB6E}"/>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3672296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357B7-1A74-AE21-4231-6A3BD6FFAA7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2C8CC2F-5827-22D5-D0CD-6AB9F4163E47}"/>
              </a:ext>
            </a:extLst>
          </p:cNvPr>
          <p:cNvSpPr>
            <a:spLocks noGrp="1"/>
          </p:cNvSpPr>
          <p:nvPr>
            <p:ph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5C6FD5-C3C6-194C-CBBF-F0992989045B}"/>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5" name="Footer Placeholder 4">
            <a:extLst>
              <a:ext uri="{FF2B5EF4-FFF2-40B4-BE49-F238E27FC236}">
                <a16:creationId xmlns:a16="http://schemas.microsoft.com/office/drawing/2014/main" id="{73574B56-D685-4165-F13B-086D869C780F}"/>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6DA53AD0-652A-8B63-B4F8-E64E7976E3AC}"/>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2160378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D8776-064D-C947-6F0A-07C1157DBB5B}"/>
              </a:ext>
            </a:extLst>
          </p:cNvPr>
          <p:cNvSpPr>
            <a:spLocks noGrp="1"/>
          </p:cNvSpPr>
          <p:nvPr>
            <p:ph type="title"/>
          </p:nvPr>
        </p:nvSpPr>
        <p:spPr>
          <a:xfrm>
            <a:off x="623888" y="1282700"/>
            <a:ext cx="7886700" cy="2139950"/>
          </a:xfrm>
          <a:prstGeom prst="rect">
            <a:avLst/>
          </a:prstGeo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D97AF1F-1E9E-C1AB-35F2-7FCF85FEA10C}"/>
              </a:ext>
            </a:extLst>
          </p:cNvPr>
          <p:cNvSpPr>
            <a:spLocks noGrp="1"/>
          </p:cNvSpPr>
          <p:nvPr>
            <p:ph type="body" idx="1"/>
          </p:nvPr>
        </p:nvSpPr>
        <p:spPr>
          <a:xfrm>
            <a:off x="623888" y="3441700"/>
            <a:ext cx="7886700" cy="1125538"/>
          </a:xfrm>
          <a:prstGeom prst="rect">
            <a:avLst/>
          </a:prstGeo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0203F7-4A67-44F8-1EBE-73C704B5F33A}"/>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5" name="Footer Placeholder 4">
            <a:extLst>
              <a:ext uri="{FF2B5EF4-FFF2-40B4-BE49-F238E27FC236}">
                <a16:creationId xmlns:a16="http://schemas.microsoft.com/office/drawing/2014/main" id="{522099F4-B0B6-A02C-D33D-42B8CF9C4F4F}"/>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2463AEAC-197E-65FD-B921-6662926A1BBB}"/>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390917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DC773-098A-371D-576C-4D005AAD101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61678A3-157A-338B-1D0E-5DEA10A09599}"/>
              </a:ext>
            </a:extLst>
          </p:cNvPr>
          <p:cNvSpPr>
            <a:spLocks noGrp="1"/>
          </p:cNvSpPr>
          <p:nvPr>
            <p:ph sz="half" idx="1"/>
          </p:nvPr>
        </p:nvSpPr>
        <p:spPr>
          <a:xfrm>
            <a:off x="628650" y="1370013"/>
            <a:ext cx="386715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0F0D3D6-28A0-B7DB-AA55-7E1AB265D8D3}"/>
              </a:ext>
            </a:extLst>
          </p:cNvPr>
          <p:cNvSpPr>
            <a:spLocks noGrp="1"/>
          </p:cNvSpPr>
          <p:nvPr>
            <p:ph sz="half" idx="2"/>
          </p:nvPr>
        </p:nvSpPr>
        <p:spPr>
          <a:xfrm>
            <a:off x="4648200" y="1370013"/>
            <a:ext cx="386715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8D759DB-2EFB-5AB8-F2C0-4594FD8EF79B}"/>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6" name="Footer Placeholder 5">
            <a:extLst>
              <a:ext uri="{FF2B5EF4-FFF2-40B4-BE49-F238E27FC236}">
                <a16:creationId xmlns:a16="http://schemas.microsoft.com/office/drawing/2014/main" id="{940AB47A-E9F3-E30E-4D25-BDB935FA99D1}"/>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4DF4B1E9-6E84-BC5A-9F68-AC8BD08A64DF}"/>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167681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11BC7-998D-6DF5-4AE4-39C9EA003C12}"/>
              </a:ext>
            </a:extLst>
          </p:cNvPr>
          <p:cNvSpPr>
            <a:spLocks noGrp="1"/>
          </p:cNvSpPr>
          <p:nvPr>
            <p:ph type="title"/>
          </p:nvPr>
        </p:nvSpPr>
        <p:spPr>
          <a:xfrm>
            <a:off x="630238" y="274638"/>
            <a:ext cx="7886700" cy="993775"/>
          </a:xfrm>
          <a:prstGeom prst="rect">
            <a:avLst/>
          </a:prstGeo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886AF4A-23F2-79CA-C667-8C4F35BF57DD}"/>
              </a:ext>
            </a:extLst>
          </p:cNvPr>
          <p:cNvSpPr>
            <a:spLocks noGrp="1"/>
          </p:cNvSpPr>
          <p:nvPr>
            <p:ph type="body" idx="1"/>
          </p:nvPr>
        </p:nvSpPr>
        <p:spPr>
          <a:xfrm>
            <a:off x="630238" y="1260475"/>
            <a:ext cx="3868737" cy="6191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17276D-1914-7EB5-3698-A01774DF1735}"/>
              </a:ext>
            </a:extLst>
          </p:cNvPr>
          <p:cNvSpPr>
            <a:spLocks noGrp="1"/>
          </p:cNvSpPr>
          <p:nvPr>
            <p:ph sz="half" idx="2"/>
          </p:nvPr>
        </p:nvSpPr>
        <p:spPr>
          <a:xfrm>
            <a:off x="630238" y="1879600"/>
            <a:ext cx="3868737" cy="276225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FACDF0B-5FBC-8A48-3967-A5A9B60BBE1B}"/>
              </a:ext>
            </a:extLst>
          </p:cNvPr>
          <p:cNvSpPr>
            <a:spLocks noGrp="1"/>
          </p:cNvSpPr>
          <p:nvPr>
            <p:ph type="body" sz="quarter" idx="3"/>
          </p:nvPr>
        </p:nvSpPr>
        <p:spPr>
          <a:xfrm>
            <a:off x="4629150" y="1260475"/>
            <a:ext cx="3887788" cy="6191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AD8437-251D-CB33-46CE-F1B208C3DE0A}"/>
              </a:ext>
            </a:extLst>
          </p:cNvPr>
          <p:cNvSpPr>
            <a:spLocks noGrp="1"/>
          </p:cNvSpPr>
          <p:nvPr>
            <p:ph sz="quarter" idx="4"/>
          </p:nvPr>
        </p:nvSpPr>
        <p:spPr>
          <a:xfrm>
            <a:off x="4629150" y="1879600"/>
            <a:ext cx="3887788" cy="276225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43DB15A-3C4B-088C-31D9-9D7FADA4117E}"/>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8" name="Footer Placeholder 7">
            <a:extLst>
              <a:ext uri="{FF2B5EF4-FFF2-40B4-BE49-F238E27FC236}">
                <a16:creationId xmlns:a16="http://schemas.microsoft.com/office/drawing/2014/main" id="{A2FCD596-67EF-7A66-AED7-23CF46204AB7}"/>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9" name="Slide Number Placeholder 8">
            <a:extLst>
              <a:ext uri="{FF2B5EF4-FFF2-40B4-BE49-F238E27FC236}">
                <a16:creationId xmlns:a16="http://schemas.microsoft.com/office/drawing/2014/main" id="{C4D5DBB6-49F0-7026-4382-9F1CC71BD409}"/>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2644819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66A4-83CF-94A2-2F9D-EB0EA91EFFE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96E68E2-F84C-3629-3FE2-83DD00EACA5E}"/>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20-12-2024</a:t>
            </a:fld>
            <a:endParaRPr lang="en-IN"/>
          </a:p>
        </p:txBody>
      </p:sp>
      <p:sp>
        <p:nvSpPr>
          <p:cNvPr id="4" name="Footer Placeholder 3">
            <a:extLst>
              <a:ext uri="{FF2B5EF4-FFF2-40B4-BE49-F238E27FC236}">
                <a16:creationId xmlns:a16="http://schemas.microsoft.com/office/drawing/2014/main" id="{F04CCCF5-8802-F0B8-E635-C4316F70ED59}"/>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5" name="Slide Number Placeholder 4">
            <a:extLst>
              <a:ext uri="{FF2B5EF4-FFF2-40B4-BE49-F238E27FC236}">
                <a16:creationId xmlns:a16="http://schemas.microsoft.com/office/drawing/2014/main" id="{D93F6E91-77AB-EEFA-9CDE-D8D369E6A539}"/>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7429992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4" name="Rectangle 3">
            <a:extLst>
              <a:ext uri="{FF2B5EF4-FFF2-40B4-BE49-F238E27FC236}">
                <a16:creationId xmlns:a16="http://schemas.microsoft.com/office/drawing/2014/main" id="{B97B0C45-392E-206A-6503-A52CA087AB64}"/>
              </a:ext>
            </a:extLst>
          </p:cNvPr>
          <p:cNvSpPr/>
          <p:nvPr userDrawn="1"/>
        </p:nvSpPr>
        <p:spPr>
          <a:xfrm>
            <a:off x="0" y="122877"/>
            <a:ext cx="9144000"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5">
            <a:alphaModFix/>
          </a:blip>
          <a:srcRect/>
          <a:stretch/>
        </p:blipFill>
        <p:spPr>
          <a:xfrm>
            <a:off x="7411959" y="234964"/>
            <a:ext cx="852410" cy="284955"/>
          </a:xfrm>
          <a:prstGeom prst="rect">
            <a:avLst/>
          </a:prstGeom>
          <a:noFill/>
          <a:ln>
            <a:noFill/>
          </a:ln>
        </p:spPr>
      </p:pic>
      <p:sp>
        <p:nvSpPr>
          <p:cNvPr id="5" name="TextBox 4">
            <a:extLst>
              <a:ext uri="{FF2B5EF4-FFF2-40B4-BE49-F238E27FC236}">
                <a16:creationId xmlns:a16="http://schemas.microsoft.com/office/drawing/2014/main" id="{8964A484-2963-FBA3-E733-1A64254407DC}"/>
              </a:ext>
            </a:extLst>
          </p:cNvPr>
          <p:cNvSpPr txBox="1"/>
          <p:nvPr userDrawn="1"/>
        </p:nvSpPr>
        <p:spPr>
          <a:xfrm>
            <a:off x="138743" y="189386"/>
            <a:ext cx="345354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solidFill>
                  <a:schemeClr val="bg1"/>
                </a:solidFill>
              </a:rPr>
              <a:t>Creating A Future-ready Workforce</a:t>
            </a:r>
          </a:p>
        </p:txBody>
      </p:sp>
    </p:spTree>
  </p:cSld>
  <p:clrMap bg1="lt1" tx1="dk1" bg2="dk2" tx2="lt2" accent1="accent1" accent2="accent2" accent3="accent3" accent4="accent4" accent5="accent5" accent6="accent6" hlink="hlink" folHlink="folHlink"/>
  <p:sldLayoutIdLst>
    <p:sldLayoutId id="2147483687" r:id="rId1"/>
    <p:sldLayoutId id="2147483701" r:id="rId2"/>
    <p:sldLayoutId id="2147483714"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8726114"/>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670BE75-ABC6-B8F8-14C2-4329F082BA10}"/>
              </a:ext>
            </a:extLst>
          </p:cNvPr>
          <p:cNvSpPr/>
          <p:nvPr/>
        </p:nvSpPr>
        <p:spPr>
          <a:xfrm>
            <a:off x="5044697" y="5066794"/>
            <a:ext cx="4122549" cy="161945"/>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14A44FD-99EF-2386-CD7F-94CC9736D290}"/>
              </a:ext>
            </a:extLst>
          </p:cNvPr>
          <p:cNvSpPr/>
          <p:nvPr/>
        </p:nvSpPr>
        <p:spPr>
          <a:xfrm>
            <a:off x="6137328" y="122877"/>
            <a:ext cx="3006671"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A person in a suit talking on a cell phone&#10;&#10;Description automatically generated">
            <a:extLst>
              <a:ext uri="{FF2B5EF4-FFF2-40B4-BE49-F238E27FC236}">
                <a16:creationId xmlns:a16="http://schemas.microsoft.com/office/drawing/2014/main" id="{5CFB3317-FBB6-E882-D2A0-9D6E7CF982DD}"/>
              </a:ext>
            </a:extLst>
          </p:cNvPr>
          <p:cNvPicPr>
            <a:picLocks noChangeAspect="1"/>
          </p:cNvPicPr>
          <p:nvPr/>
        </p:nvPicPr>
        <p:blipFill>
          <a:blip r:embed="rId3"/>
          <a:stretch>
            <a:fillRect/>
          </a:stretch>
        </p:blipFill>
        <p:spPr>
          <a:xfrm>
            <a:off x="0" y="0"/>
            <a:ext cx="9144000" cy="5143500"/>
          </a:xfrm>
          <a:prstGeom prst="rect">
            <a:avLst/>
          </a:prstGeom>
        </p:spPr>
      </p:pic>
      <p:sp>
        <p:nvSpPr>
          <p:cNvPr id="2" name="TextBox 1">
            <a:extLst>
              <a:ext uri="{FF2B5EF4-FFF2-40B4-BE49-F238E27FC236}">
                <a16:creationId xmlns:a16="http://schemas.microsoft.com/office/drawing/2014/main" id="{B1520DAD-F8CC-E505-163A-1A40C1FCC226}"/>
              </a:ext>
            </a:extLst>
          </p:cNvPr>
          <p:cNvSpPr txBox="1"/>
          <p:nvPr/>
        </p:nvSpPr>
        <p:spPr>
          <a:xfrm>
            <a:off x="219934" y="983057"/>
            <a:ext cx="3965230" cy="1384995"/>
          </a:xfrm>
          <a:prstGeom prst="rect">
            <a:avLst/>
          </a:prstGeom>
          <a:noFill/>
        </p:spPr>
        <p:txBody>
          <a:bodyPr wrap="square" rtlCol="0">
            <a:spAutoFit/>
          </a:bodyPr>
          <a:lstStyle/>
          <a:p>
            <a:r>
              <a:rPr lang="en-US" sz="2800" b="1" dirty="0">
                <a:solidFill>
                  <a:srgbClr val="161D23"/>
                </a:solidFill>
              </a:rPr>
              <a:t>NEXT GEN EMPLOYABILITY PROGRAM</a:t>
            </a:r>
          </a:p>
        </p:txBody>
      </p:sp>
      <p:sp>
        <p:nvSpPr>
          <p:cNvPr id="6" name="Rectangle 5">
            <a:extLst>
              <a:ext uri="{FF2B5EF4-FFF2-40B4-BE49-F238E27FC236}">
                <a16:creationId xmlns:a16="http://schemas.microsoft.com/office/drawing/2014/main" id="{BC4CF228-26B3-09C5-44DF-CA8F345519C2}"/>
              </a:ext>
            </a:extLst>
          </p:cNvPr>
          <p:cNvSpPr/>
          <p:nvPr/>
        </p:nvSpPr>
        <p:spPr>
          <a:xfrm>
            <a:off x="338619" y="2452456"/>
            <a:ext cx="23461" cy="1124328"/>
          </a:xfrm>
          <a:prstGeom prst="rect">
            <a:avLst/>
          </a:prstGeom>
          <a:solidFill>
            <a:srgbClr val="851910"/>
          </a:solidFill>
          <a:ln>
            <a:solidFill>
              <a:srgbClr val="8519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7054292D-CF71-BD6B-6494-F0C14CB8262D}"/>
              </a:ext>
            </a:extLst>
          </p:cNvPr>
          <p:cNvSpPr txBox="1"/>
          <p:nvPr/>
        </p:nvSpPr>
        <p:spPr>
          <a:xfrm>
            <a:off x="389183" y="2453126"/>
            <a:ext cx="2727901" cy="1200329"/>
          </a:xfrm>
          <a:prstGeom prst="rect">
            <a:avLst/>
          </a:prstGeom>
          <a:noFill/>
        </p:spPr>
        <p:txBody>
          <a:bodyPr wrap="square" rtlCol="0">
            <a:spAutoFit/>
          </a:bodyPr>
          <a:lstStyle/>
          <a:p>
            <a:r>
              <a:rPr lang="en-US" sz="2400" dirty="0">
                <a:solidFill>
                  <a:srgbClr val="161D23"/>
                </a:solidFill>
              </a:rPr>
              <a:t>CREATING A FUTURE-READY WORKFORCE</a:t>
            </a:r>
          </a:p>
        </p:txBody>
      </p:sp>
      <p:sp>
        <p:nvSpPr>
          <p:cNvPr id="21" name="Rectangle 20">
            <a:extLst>
              <a:ext uri="{FF2B5EF4-FFF2-40B4-BE49-F238E27FC236}">
                <a16:creationId xmlns:a16="http://schemas.microsoft.com/office/drawing/2014/main" id="{3E916418-C932-83FF-F890-E41BEED5285B}"/>
              </a:ext>
            </a:extLst>
          </p:cNvPr>
          <p:cNvSpPr/>
          <p:nvPr/>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Google Shape;110;p4" descr="A close up of a sign&#10;&#10;Description automatically generated">
            <a:extLst>
              <a:ext uri="{FF2B5EF4-FFF2-40B4-BE49-F238E27FC236}">
                <a16:creationId xmlns:a16="http://schemas.microsoft.com/office/drawing/2014/main" id="{69DAD0D2-2C07-BEEA-4C8D-0FC32AA5BDFD}"/>
              </a:ext>
            </a:extLst>
          </p:cNvPr>
          <p:cNvPicPr preferRelativeResize="0"/>
          <p:nvPr/>
        </p:nvPicPr>
        <p:blipFill rotWithShape="1">
          <a:blip r:embed="rId4">
            <a:alphaModFix/>
          </a:blip>
          <a:srcRect/>
          <a:stretch/>
        </p:blipFill>
        <p:spPr>
          <a:xfrm>
            <a:off x="7411959" y="234964"/>
            <a:ext cx="852410" cy="284955"/>
          </a:xfrm>
          <a:prstGeom prst="rect">
            <a:avLst/>
          </a:prstGeom>
          <a:noFill/>
          <a:ln>
            <a:noFill/>
          </a:ln>
        </p:spPr>
      </p:pic>
      <p:sp>
        <p:nvSpPr>
          <p:cNvPr id="23" name="TextBox 22">
            <a:extLst>
              <a:ext uri="{FF2B5EF4-FFF2-40B4-BE49-F238E27FC236}">
                <a16:creationId xmlns:a16="http://schemas.microsoft.com/office/drawing/2014/main" id="{2909C0C7-360A-0B80-38D4-82EEF27C8CA1}"/>
              </a:ext>
            </a:extLst>
          </p:cNvPr>
          <p:cNvSpPr txBox="1"/>
          <p:nvPr/>
        </p:nvSpPr>
        <p:spPr>
          <a:xfrm>
            <a:off x="218705" y="3931116"/>
            <a:ext cx="1338878" cy="276999"/>
          </a:xfrm>
          <a:prstGeom prst="rect">
            <a:avLst/>
          </a:prstGeom>
          <a:noFill/>
        </p:spPr>
        <p:txBody>
          <a:bodyPr wrap="square" rtlCol="0" anchor="ctr">
            <a:spAutoFit/>
          </a:bodyPr>
          <a:lstStyle/>
          <a:p>
            <a:r>
              <a:rPr lang="en-US" sz="1200" b="1" dirty="0">
                <a:solidFill>
                  <a:srgbClr val="161D23"/>
                </a:solidFill>
              </a:rPr>
              <a:t>Student Name :</a:t>
            </a:r>
          </a:p>
        </p:txBody>
      </p:sp>
      <p:sp>
        <p:nvSpPr>
          <p:cNvPr id="24" name="TextBox 23">
            <a:extLst>
              <a:ext uri="{FF2B5EF4-FFF2-40B4-BE49-F238E27FC236}">
                <a16:creationId xmlns:a16="http://schemas.microsoft.com/office/drawing/2014/main" id="{516863D8-C016-5DAB-A496-2E7822EE5CC8}"/>
              </a:ext>
            </a:extLst>
          </p:cNvPr>
          <p:cNvSpPr txBox="1"/>
          <p:nvPr/>
        </p:nvSpPr>
        <p:spPr>
          <a:xfrm>
            <a:off x="5466719" y="4420857"/>
            <a:ext cx="1338878" cy="276999"/>
          </a:xfrm>
          <a:prstGeom prst="rect">
            <a:avLst/>
          </a:prstGeom>
          <a:noFill/>
        </p:spPr>
        <p:txBody>
          <a:bodyPr wrap="square" rtlCol="0" anchor="ctr">
            <a:spAutoFit/>
          </a:bodyPr>
          <a:lstStyle/>
          <a:p>
            <a:r>
              <a:rPr lang="en-US" sz="1200" b="1" dirty="0">
                <a:solidFill>
                  <a:srgbClr val="161D23"/>
                </a:solidFill>
              </a:rPr>
              <a:t>Center Name :</a:t>
            </a:r>
          </a:p>
        </p:txBody>
      </p:sp>
      <p:sp>
        <p:nvSpPr>
          <p:cNvPr id="26" name="TextBox 25">
            <a:extLst>
              <a:ext uri="{FF2B5EF4-FFF2-40B4-BE49-F238E27FC236}">
                <a16:creationId xmlns:a16="http://schemas.microsoft.com/office/drawing/2014/main" id="{1B3A60C8-4356-D37F-0DDF-A39B87F184C1}"/>
              </a:ext>
            </a:extLst>
          </p:cNvPr>
          <p:cNvSpPr txBox="1"/>
          <p:nvPr/>
        </p:nvSpPr>
        <p:spPr>
          <a:xfrm>
            <a:off x="218705" y="4465385"/>
            <a:ext cx="1338878" cy="276999"/>
          </a:xfrm>
          <a:prstGeom prst="rect">
            <a:avLst/>
          </a:prstGeom>
          <a:noFill/>
        </p:spPr>
        <p:txBody>
          <a:bodyPr wrap="square" rtlCol="0" anchor="ctr">
            <a:spAutoFit/>
          </a:bodyPr>
          <a:lstStyle/>
          <a:p>
            <a:r>
              <a:rPr lang="en-US" sz="1200" b="1" dirty="0">
                <a:solidFill>
                  <a:srgbClr val="161D23"/>
                </a:solidFill>
              </a:rPr>
              <a:t>Student ID :</a:t>
            </a:r>
          </a:p>
        </p:txBody>
      </p:sp>
      <p:sp>
        <p:nvSpPr>
          <p:cNvPr id="3" name="TextBox 2">
            <a:extLst>
              <a:ext uri="{FF2B5EF4-FFF2-40B4-BE49-F238E27FC236}">
                <a16:creationId xmlns:a16="http://schemas.microsoft.com/office/drawing/2014/main" id="{FE054CEA-F377-D481-F892-C6B1EFEE3926}"/>
              </a:ext>
            </a:extLst>
          </p:cNvPr>
          <p:cNvSpPr txBox="1"/>
          <p:nvPr/>
        </p:nvSpPr>
        <p:spPr>
          <a:xfrm>
            <a:off x="1557583" y="3931116"/>
            <a:ext cx="1133578" cy="307777"/>
          </a:xfrm>
          <a:prstGeom prst="rect">
            <a:avLst/>
          </a:prstGeom>
          <a:noFill/>
        </p:spPr>
        <p:txBody>
          <a:bodyPr wrap="square" rtlCol="0">
            <a:spAutoFit/>
          </a:bodyPr>
          <a:lstStyle/>
          <a:p>
            <a:r>
              <a:rPr lang="en-US" dirty="0"/>
              <a:t>Vishnu T</a:t>
            </a:r>
            <a:endParaRPr lang="en-IN" dirty="0"/>
          </a:p>
        </p:txBody>
      </p:sp>
      <p:sp>
        <p:nvSpPr>
          <p:cNvPr id="4" name="TextBox 3">
            <a:extLst>
              <a:ext uri="{FF2B5EF4-FFF2-40B4-BE49-F238E27FC236}">
                <a16:creationId xmlns:a16="http://schemas.microsoft.com/office/drawing/2014/main" id="{5976F07D-D203-7C24-FD4E-B0D474402854}"/>
              </a:ext>
            </a:extLst>
          </p:cNvPr>
          <p:cNvSpPr txBox="1"/>
          <p:nvPr/>
        </p:nvSpPr>
        <p:spPr>
          <a:xfrm>
            <a:off x="6697990" y="4420660"/>
            <a:ext cx="1817359" cy="307777"/>
          </a:xfrm>
          <a:prstGeom prst="rect">
            <a:avLst/>
          </a:prstGeom>
          <a:noFill/>
        </p:spPr>
        <p:txBody>
          <a:bodyPr wrap="square" rtlCol="0">
            <a:spAutoFit/>
          </a:bodyPr>
          <a:lstStyle/>
          <a:p>
            <a:r>
              <a:rPr lang="en-US" dirty="0"/>
              <a:t>ASAP Alappuzha</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E0A524-51F4-53F5-A63F-D7032CD78456}"/>
              </a:ext>
            </a:extLst>
          </p:cNvPr>
          <p:cNvPicPr>
            <a:picLocks noChangeAspect="1"/>
          </p:cNvPicPr>
          <p:nvPr/>
        </p:nvPicPr>
        <p:blipFill>
          <a:blip r:embed="rId2"/>
          <a:stretch>
            <a:fillRect/>
          </a:stretch>
        </p:blipFill>
        <p:spPr>
          <a:xfrm>
            <a:off x="678152" y="821960"/>
            <a:ext cx="5851236" cy="3457918"/>
          </a:xfrm>
          <a:prstGeom prst="rect">
            <a:avLst/>
          </a:prstGeom>
          <a:ln>
            <a:solidFill>
              <a:schemeClr val="tx1"/>
            </a:solidFill>
          </a:ln>
        </p:spPr>
      </p:pic>
      <p:sp>
        <p:nvSpPr>
          <p:cNvPr id="4" name="TextBox 3">
            <a:extLst>
              <a:ext uri="{FF2B5EF4-FFF2-40B4-BE49-F238E27FC236}">
                <a16:creationId xmlns:a16="http://schemas.microsoft.com/office/drawing/2014/main" id="{688D0BD0-116B-A33D-E27C-B7CE9851C384}"/>
              </a:ext>
            </a:extLst>
          </p:cNvPr>
          <p:cNvSpPr txBox="1"/>
          <p:nvPr/>
        </p:nvSpPr>
        <p:spPr>
          <a:xfrm>
            <a:off x="2879217" y="4321540"/>
            <a:ext cx="1704313" cy="261610"/>
          </a:xfrm>
          <a:prstGeom prst="rect">
            <a:avLst/>
          </a:prstGeom>
          <a:noFill/>
        </p:spPr>
        <p:txBody>
          <a:bodyPr wrap="none" rtlCol="0">
            <a:spAutoFit/>
          </a:bodyPr>
          <a:lstStyle/>
          <a:p>
            <a:r>
              <a:rPr lang="en-IN" sz="1100" dirty="0"/>
              <a:t>Fig3.1 : PC - Dashboard</a:t>
            </a:r>
          </a:p>
        </p:txBody>
      </p:sp>
      <p:pic>
        <p:nvPicPr>
          <p:cNvPr id="5" name="Picture 4">
            <a:extLst>
              <a:ext uri="{FF2B5EF4-FFF2-40B4-BE49-F238E27FC236}">
                <a16:creationId xmlns:a16="http://schemas.microsoft.com/office/drawing/2014/main" id="{F84276EF-F99D-04A9-E7A0-06FC98CB8AA8}"/>
              </a:ext>
            </a:extLst>
          </p:cNvPr>
          <p:cNvPicPr>
            <a:picLocks noChangeAspect="1"/>
          </p:cNvPicPr>
          <p:nvPr/>
        </p:nvPicPr>
        <p:blipFill>
          <a:blip r:embed="rId3"/>
          <a:stretch>
            <a:fillRect/>
          </a:stretch>
        </p:blipFill>
        <p:spPr>
          <a:xfrm>
            <a:off x="7073706" y="821961"/>
            <a:ext cx="1602216" cy="3457918"/>
          </a:xfrm>
          <a:prstGeom prst="rect">
            <a:avLst/>
          </a:prstGeom>
          <a:ln>
            <a:solidFill>
              <a:schemeClr val="tx1"/>
            </a:solidFill>
          </a:ln>
        </p:spPr>
      </p:pic>
      <p:sp>
        <p:nvSpPr>
          <p:cNvPr id="6" name="TextBox 5">
            <a:extLst>
              <a:ext uri="{FF2B5EF4-FFF2-40B4-BE49-F238E27FC236}">
                <a16:creationId xmlns:a16="http://schemas.microsoft.com/office/drawing/2014/main" id="{1F27806E-3F9E-008C-CDD7-415E577FD590}"/>
              </a:ext>
            </a:extLst>
          </p:cNvPr>
          <p:cNvSpPr txBox="1"/>
          <p:nvPr/>
        </p:nvSpPr>
        <p:spPr>
          <a:xfrm>
            <a:off x="6912851" y="4321540"/>
            <a:ext cx="1923925" cy="261610"/>
          </a:xfrm>
          <a:prstGeom prst="rect">
            <a:avLst/>
          </a:prstGeom>
          <a:noFill/>
        </p:spPr>
        <p:txBody>
          <a:bodyPr wrap="none" rtlCol="0">
            <a:spAutoFit/>
          </a:bodyPr>
          <a:lstStyle/>
          <a:p>
            <a:r>
              <a:rPr lang="en-IN" sz="1100" dirty="0"/>
              <a:t>Fig3.2 : Mobile - Dashboard</a:t>
            </a:r>
          </a:p>
        </p:txBody>
      </p:sp>
    </p:spTree>
    <p:extLst>
      <p:ext uri="{BB962C8B-B14F-4D97-AF65-F5344CB8AC3E}">
        <p14:creationId xmlns:p14="http://schemas.microsoft.com/office/powerpoint/2010/main" val="3599330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9BED12-FEAA-A064-0041-B275FD0E91E1}"/>
              </a:ext>
            </a:extLst>
          </p:cNvPr>
          <p:cNvPicPr>
            <a:picLocks noChangeAspect="1"/>
          </p:cNvPicPr>
          <p:nvPr/>
        </p:nvPicPr>
        <p:blipFill>
          <a:blip r:embed="rId2"/>
          <a:stretch>
            <a:fillRect/>
          </a:stretch>
        </p:blipFill>
        <p:spPr>
          <a:xfrm>
            <a:off x="1098954" y="828674"/>
            <a:ext cx="6480566" cy="3829834"/>
          </a:xfrm>
          <a:prstGeom prst="rect">
            <a:avLst/>
          </a:prstGeom>
          <a:ln>
            <a:solidFill>
              <a:schemeClr val="tx1"/>
            </a:solidFill>
          </a:ln>
        </p:spPr>
      </p:pic>
      <p:sp>
        <p:nvSpPr>
          <p:cNvPr id="4" name="TextBox 3">
            <a:extLst>
              <a:ext uri="{FF2B5EF4-FFF2-40B4-BE49-F238E27FC236}">
                <a16:creationId xmlns:a16="http://schemas.microsoft.com/office/drawing/2014/main" id="{98C1A539-A7E4-180D-197A-82F2C3346137}"/>
              </a:ext>
            </a:extLst>
          </p:cNvPr>
          <p:cNvSpPr txBox="1"/>
          <p:nvPr/>
        </p:nvSpPr>
        <p:spPr>
          <a:xfrm>
            <a:off x="3521545" y="4666435"/>
            <a:ext cx="1635384" cy="261610"/>
          </a:xfrm>
          <a:prstGeom prst="rect">
            <a:avLst/>
          </a:prstGeom>
          <a:noFill/>
        </p:spPr>
        <p:txBody>
          <a:bodyPr wrap="none" rtlCol="0">
            <a:spAutoFit/>
          </a:bodyPr>
          <a:lstStyle/>
          <a:p>
            <a:r>
              <a:rPr lang="en-IN" sz="1100" dirty="0"/>
              <a:t>Fig4 : Wallets overview</a:t>
            </a:r>
          </a:p>
        </p:txBody>
      </p:sp>
    </p:spTree>
    <p:extLst>
      <p:ext uri="{BB962C8B-B14F-4D97-AF65-F5344CB8AC3E}">
        <p14:creationId xmlns:p14="http://schemas.microsoft.com/office/powerpoint/2010/main" val="16503468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6B3D65-83CC-B55E-C324-A668EE3E0391}"/>
              </a:ext>
            </a:extLst>
          </p:cNvPr>
          <p:cNvPicPr>
            <a:picLocks noChangeAspect="1"/>
          </p:cNvPicPr>
          <p:nvPr/>
        </p:nvPicPr>
        <p:blipFill>
          <a:blip r:embed="rId2"/>
          <a:stretch>
            <a:fillRect/>
          </a:stretch>
        </p:blipFill>
        <p:spPr>
          <a:xfrm>
            <a:off x="1141816" y="842962"/>
            <a:ext cx="6351977" cy="3753841"/>
          </a:xfrm>
          <a:prstGeom prst="rect">
            <a:avLst/>
          </a:prstGeom>
          <a:ln>
            <a:solidFill>
              <a:schemeClr val="tx1"/>
            </a:solidFill>
          </a:ln>
        </p:spPr>
      </p:pic>
      <p:sp>
        <p:nvSpPr>
          <p:cNvPr id="4" name="TextBox 3">
            <a:extLst>
              <a:ext uri="{FF2B5EF4-FFF2-40B4-BE49-F238E27FC236}">
                <a16:creationId xmlns:a16="http://schemas.microsoft.com/office/drawing/2014/main" id="{79C7FF99-0F3B-517A-7992-6E5302521EEC}"/>
              </a:ext>
            </a:extLst>
          </p:cNvPr>
          <p:cNvSpPr txBox="1"/>
          <p:nvPr/>
        </p:nvSpPr>
        <p:spPr>
          <a:xfrm>
            <a:off x="3422366" y="4618235"/>
            <a:ext cx="1790875" cy="261610"/>
          </a:xfrm>
          <a:prstGeom prst="rect">
            <a:avLst/>
          </a:prstGeom>
          <a:noFill/>
        </p:spPr>
        <p:txBody>
          <a:bodyPr wrap="none" rtlCol="0">
            <a:spAutoFit/>
          </a:bodyPr>
          <a:lstStyle/>
          <a:p>
            <a:r>
              <a:rPr lang="en-IN" sz="1100" dirty="0"/>
              <a:t>Fig5 : Transaction History</a:t>
            </a:r>
          </a:p>
        </p:txBody>
      </p:sp>
    </p:spTree>
    <p:extLst>
      <p:ext uri="{BB962C8B-B14F-4D97-AF65-F5344CB8AC3E}">
        <p14:creationId xmlns:p14="http://schemas.microsoft.com/office/powerpoint/2010/main" val="3397144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02C0F50E-3048-BEA6-6962-A48C023C0388}"/>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Conclusion</a:t>
            </a:r>
            <a:endParaRPr lang="en-IN" sz="1600" dirty="0">
              <a:solidFill>
                <a:srgbClr val="213163"/>
              </a:solidFill>
            </a:endParaRPr>
          </a:p>
        </p:txBody>
      </p:sp>
      <p:sp>
        <p:nvSpPr>
          <p:cNvPr id="4" name="TextBox 3">
            <a:extLst>
              <a:ext uri="{FF2B5EF4-FFF2-40B4-BE49-F238E27FC236}">
                <a16:creationId xmlns:a16="http://schemas.microsoft.com/office/drawing/2014/main" id="{EC8B546F-F91E-160B-DC7F-688AFB5A50EA}"/>
              </a:ext>
            </a:extLst>
          </p:cNvPr>
          <p:cNvSpPr txBox="1"/>
          <p:nvPr/>
        </p:nvSpPr>
        <p:spPr>
          <a:xfrm>
            <a:off x="142495" y="1149763"/>
            <a:ext cx="4445003" cy="1600438"/>
          </a:xfrm>
          <a:prstGeom prst="rect">
            <a:avLst/>
          </a:prstGeom>
          <a:noFill/>
        </p:spPr>
        <p:txBody>
          <a:bodyPr wrap="square" rtlCol="0">
            <a:spAutoFit/>
          </a:bodyPr>
          <a:lstStyle/>
          <a:p>
            <a:pPr marL="173736" indent="-173736">
              <a:spcAft>
                <a:spcPts val="800"/>
              </a:spcAft>
              <a:buFont typeface="Arial" panose="020B0604020202020204" pitchFamily="34" charset="0"/>
              <a:buChar char="•"/>
            </a:pPr>
            <a:r>
              <a:rPr lang="en-US" dirty="0"/>
              <a:t>The </a:t>
            </a:r>
            <a:r>
              <a:rPr lang="en-US" b="1" dirty="0" err="1"/>
              <a:t>EzPay</a:t>
            </a:r>
            <a:r>
              <a:rPr lang="en-US" dirty="0"/>
              <a:t> application provides a fast, secure, and user-friendly solution for digital transactions. By offering wallet management and seamless money transfers, it simplifies everyday transactions for users. The application improves payment efficiency, reduces dependency on cash, and enhances financial management.</a:t>
            </a:r>
            <a:endParaRPr lang="en-US" dirty="0">
              <a:latin typeface="+mn-lt"/>
            </a:endParaRPr>
          </a:p>
        </p:txBody>
      </p:sp>
      <p:pic>
        <p:nvPicPr>
          <p:cNvPr id="2" name="Picture 1" descr="A pen and papers with check marks&#10;&#10;Description automatically generated">
            <a:extLst>
              <a:ext uri="{FF2B5EF4-FFF2-40B4-BE49-F238E27FC236}">
                <a16:creationId xmlns:a16="http://schemas.microsoft.com/office/drawing/2014/main" id="{911873D4-6E45-41A1-3B3A-557C66561EEF}"/>
              </a:ext>
            </a:extLst>
          </p:cNvPr>
          <p:cNvPicPr>
            <a:picLocks noChangeAspect="1"/>
          </p:cNvPicPr>
          <p:nvPr/>
        </p:nvPicPr>
        <p:blipFill rotWithShape="1">
          <a:blip r:embed="rId3"/>
          <a:srcRect t="15347" r="16268" b="5944"/>
          <a:stretch/>
        </p:blipFill>
        <p:spPr>
          <a:xfrm>
            <a:off x="4798082" y="1384337"/>
            <a:ext cx="4104015" cy="2893338"/>
          </a:xfrm>
          <a:prstGeom prst="rect">
            <a:avLst/>
          </a:prstGeom>
        </p:spPr>
      </p:pic>
    </p:spTree>
    <p:extLst>
      <p:ext uri="{BB962C8B-B14F-4D97-AF65-F5344CB8AC3E}">
        <p14:creationId xmlns:p14="http://schemas.microsoft.com/office/powerpoint/2010/main" val="2046321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lose-up of a thank you card&#10;&#10;Description automatically generated">
            <a:extLst>
              <a:ext uri="{FF2B5EF4-FFF2-40B4-BE49-F238E27FC236}">
                <a16:creationId xmlns:a16="http://schemas.microsoft.com/office/drawing/2014/main" id="{A93903B1-E7A1-B168-DEC2-0635A4163F59}"/>
              </a:ext>
            </a:extLst>
          </p:cNvPr>
          <p:cNvPicPr>
            <a:picLocks noChangeAspect="1"/>
          </p:cNvPicPr>
          <p:nvPr/>
        </p:nvPicPr>
        <p:blipFill rotWithShape="1">
          <a:blip r:embed="rId3"/>
          <a:srcRect l="9710" t="21904" r="9339"/>
          <a:stretch/>
        </p:blipFill>
        <p:spPr>
          <a:xfrm>
            <a:off x="575375" y="402956"/>
            <a:ext cx="7993251" cy="4337588"/>
          </a:xfrm>
          <a:prstGeom prst="rect">
            <a:avLst/>
          </a:prstGeom>
        </p:spPr>
      </p:pic>
      <p:grpSp>
        <p:nvGrpSpPr>
          <p:cNvPr id="2" name="Group 1">
            <a:extLst>
              <a:ext uri="{FF2B5EF4-FFF2-40B4-BE49-F238E27FC236}">
                <a16:creationId xmlns:a16="http://schemas.microsoft.com/office/drawing/2014/main" id="{CEE0173B-95AD-2DE9-9875-1230DDB2626C}"/>
              </a:ext>
            </a:extLst>
          </p:cNvPr>
          <p:cNvGrpSpPr/>
          <p:nvPr/>
        </p:nvGrpSpPr>
        <p:grpSpPr>
          <a:xfrm>
            <a:off x="3471621" y="3184902"/>
            <a:ext cx="2200759" cy="813661"/>
            <a:chOff x="3246895" y="3184902"/>
            <a:chExt cx="2200759" cy="813661"/>
          </a:xfrm>
        </p:grpSpPr>
        <p:sp>
          <p:nvSpPr>
            <p:cNvPr id="7" name="Rectangle: Rounded Corners 6">
              <a:extLst>
                <a:ext uri="{FF2B5EF4-FFF2-40B4-BE49-F238E27FC236}">
                  <a16:creationId xmlns:a16="http://schemas.microsoft.com/office/drawing/2014/main" id="{7DB8DC4F-8F3C-8864-0B3A-2CEA4109D402}"/>
                </a:ext>
              </a:extLst>
            </p:cNvPr>
            <p:cNvSpPr/>
            <p:nvPr/>
          </p:nvSpPr>
          <p:spPr>
            <a:xfrm>
              <a:off x="3246895" y="3184902"/>
              <a:ext cx="2200759" cy="813661"/>
            </a:xfrm>
            <a:prstGeom prst="roundRect">
              <a:avLst>
                <a:gd name="adj" fmla="val 12730"/>
              </a:avLst>
            </a:prstGeom>
            <a:solidFill>
              <a:schemeClr val="bg1">
                <a:alpha val="44000"/>
              </a:schemeClr>
            </a:solidFill>
            <a:ln>
              <a:solidFill>
                <a:schemeClr val="tx2">
                  <a:lumMod val="25000"/>
                  <a:lumOff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Picture 5" descr="A close up of a logo&#10;&#10;Description automatically generated">
              <a:extLst>
                <a:ext uri="{FF2B5EF4-FFF2-40B4-BE49-F238E27FC236}">
                  <a16:creationId xmlns:a16="http://schemas.microsoft.com/office/drawing/2014/main" id="{D1CBC941-B5EE-0296-38A5-2CB11104E0D2}"/>
                </a:ext>
              </a:extLst>
            </p:cNvPr>
            <p:cNvPicPr>
              <a:picLocks noChangeAspect="1"/>
            </p:cNvPicPr>
            <p:nvPr/>
          </p:nvPicPr>
          <p:blipFill>
            <a:blip r:embed="rId4"/>
            <a:stretch>
              <a:fillRect/>
            </a:stretch>
          </p:blipFill>
          <p:spPr>
            <a:xfrm>
              <a:off x="3551416" y="3332885"/>
              <a:ext cx="1591717" cy="517694"/>
            </a:xfrm>
            <a:prstGeom prst="rect">
              <a:avLst/>
            </a:prstGeom>
          </p:spPr>
        </p:pic>
      </p:grpSp>
    </p:spTree>
    <p:extLst>
      <p:ext uri="{BB962C8B-B14F-4D97-AF65-F5344CB8AC3E}">
        <p14:creationId xmlns:p14="http://schemas.microsoft.com/office/powerpoint/2010/main" val="3544365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grpSp>
        <p:nvGrpSpPr>
          <p:cNvPr id="10" name="Group 9">
            <a:extLst>
              <a:ext uri="{FF2B5EF4-FFF2-40B4-BE49-F238E27FC236}">
                <a16:creationId xmlns:a16="http://schemas.microsoft.com/office/drawing/2014/main" id="{80D2C29E-66A5-D13B-1825-539B2100EB68}"/>
              </a:ext>
            </a:extLst>
          </p:cNvPr>
          <p:cNvGrpSpPr/>
          <p:nvPr/>
        </p:nvGrpSpPr>
        <p:grpSpPr>
          <a:xfrm>
            <a:off x="743919" y="1340601"/>
            <a:ext cx="7656162" cy="3161654"/>
            <a:chOff x="922150" y="1325103"/>
            <a:chExt cx="7656162" cy="3161654"/>
          </a:xfrm>
        </p:grpSpPr>
        <p:sp>
          <p:nvSpPr>
            <p:cNvPr id="3" name="Rectangle 2">
              <a:extLst>
                <a:ext uri="{FF2B5EF4-FFF2-40B4-BE49-F238E27FC236}">
                  <a16:creationId xmlns:a16="http://schemas.microsoft.com/office/drawing/2014/main" id="{FDDCC566-B000-7B3E-F778-C19DE993DFF5}"/>
                </a:ext>
              </a:extLst>
            </p:cNvPr>
            <p:cNvSpPr/>
            <p:nvPr/>
          </p:nvSpPr>
          <p:spPr>
            <a:xfrm>
              <a:off x="1376643" y="1571218"/>
              <a:ext cx="7201669" cy="2623250"/>
            </a:xfrm>
            <a:prstGeom prst="rect">
              <a:avLst/>
            </a:prstGeom>
            <a:solidFill>
              <a:srgbClr val="E8ECF8"/>
            </a:solidFill>
            <a:ln>
              <a:solidFill>
                <a:srgbClr val="2233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1640C382-94E9-1DDA-BE8A-521BEB626F59}"/>
                </a:ext>
              </a:extLst>
            </p:cNvPr>
            <p:cNvSpPr/>
            <p:nvPr/>
          </p:nvSpPr>
          <p:spPr>
            <a:xfrm>
              <a:off x="922150" y="1325103"/>
              <a:ext cx="697424" cy="3161654"/>
            </a:xfrm>
            <a:prstGeom prst="rect">
              <a:avLst/>
            </a:prstGeom>
            <a:solidFill>
              <a:srgbClr val="223366"/>
            </a:solidFill>
            <a:ln>
              <a:solidFill>
                <a:srgbClr val="2233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B8B2F1D2-B3CD-47D4-C97B-3CE2F64AFC82}"/>
                </a:ext>
              </a:extLst>
            </p:cNvPr>
            <p:cNvSpPr txBox="1"/>
            <p:nvPr/>
          </p:nvSpPr>
          <p:spPr>
            <a:xfrm>
              <a:off x="2859380" y="1823109"/>
              <a:ext cx="4409149" cy="30777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US" sz="2000" b="1" dirty="0">
                  <a:solidFill>
                    <a:srgbClr val="223366"/>
                  </a:solidFill>
                  <a:latin typeface="Arial"/>
                  <a:cs typeface="Arial"/>
                </a:rPr>
                <a:t>CAPSTONE PROJECT SHOWCASE</a:t>
              </a:r>
            </a:p>
          </p:txBody>
        </p:sp>
        <p:sp>
          <p:nvSpPr>
            <p:cNvPr id="9" name="TextBox 7">
              <a:extLst>
                <a:ext uri="{FF2B5EF4-FFF2-40B4-BE49-F238E27FC236}">
                  <a16:creationId xmlns:a16="http://schemas.microsoft.com/office/drawing/2014/main" id="{9AF297CE-9F11-2600-2058-A27EC2B5D9D4}"/>
                </a:ext>
              </a:extLst>
            </p:cNvPr>
            <p:cNvSpPr txBox="1"/>
            <p:nvPr/>
          </p:nvSpPr>
          <p:spPr>
            <a:xfrm>
              <a:off x="1899598" y="3431892"/>
              <a:ext cx="6328712"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dirty="0">
                  <a:solidFill>
                    <a:schemeClr val="accent2">
                      <a:lumMod val="75000"/>
                    </a:schemeClr>
                  </a:solidFill>
                  <a:latin typeface="+mj-lt"/>
                </a:rPr>
                <a:t>Abstract | Problem Statement | Project Overview |</a:t>
              </a:r>
              <a:r>
                <a:rPr lang="en-US" sz="1600" dirty="0">
                  <a:solidFill>
                    <a:schemeClr val="accent2">
                      <a:lumMod val="75000"/>
                    </a:schemeClr>
                  </a:solidFill>
                  <a:latin typeface="+mj-lt"/>
                  <a:ea typeface="+mn-lt"/>
                  <a:cs typeface="Poppins"/>
                </a:rPr>
                <a:t> Proposed </a:t>
              </a:r>
              <a:r>
                <a:rPr lang="en-US" sz="1600" dirty="0">
                  <a:solidFill>
                    <a:schemeClr val="accent2">
                      <a:lumMod val="75000"/>
                    </a:schemeClr>
                  </a:solidFill>
                  <a:latin typeface="+mj-lt"/>
                  <a:ea typeface="+mn-lt"/>
                  <a:cs typeface="+mn-lt"/>
                </a:rPr>
                <a:t>Solution </a:t>
              </a:r>
              <a:r>
                <a:rPr lang="en-US" sz="1600" dirty="0">
                  <a:solidFill>
                    <a:schemeClr val="accent2">
                      <a:lumMod val="75000"/>
                    </a:schemeClr>
                  </a:solidFill>
                  <a:latin typeface="+mj-lt"/>
                </a:rPr>
                <a:t>| </a:t>
              </a:r>
              <a:r>
                <a:rPr lang="en-US" sz="1600" dirty="0">
                  <a:solidFill>
                    <a:schemeClr val="accent2">
                      <a:lumMod val="75000"/>
                    </a:schemeClr>
                  </a:solidFill>
                  <a:latin typeface="+mj-lt"/>
                  <a:ea typeface="+mn-lt"/>
                  <a:cs typeface="Poppins"/>
                </a:rPr>
                <a:t>Technology Used</a:t>
              </a:r>
              <a:r>
                <a:rPr lang="en-US" sz="1600" dirty="0">
                  <a:solidFill>
                    <a:schemeClr val="accent2">
                      <a:lumMod val="75000"/>
                    </a:schemeClr>
                  </a:solidFill>
                  <a:latin typeface="+mj-lt"/>
                </a:rPr>
                <a:t> | Modelling &amp; Results </a:t>
              </a:r>
              <a:r>
                <a:rPr lang="en-US" sz="1600" dirty="0">
                  <a:solidFill>
                    <a:schemeClr val="accent2">
                      <a:lumMod val="75000"/>
                    </a:schemeClr>
                  </a:solidFill>
                  <a:latin typeface="+mj-lt"/>
                  <a:ea typeface="+mn-lt"/>
                  <a:cs typeface="+mn-lt"/>
                </a:rPr>
                <a:t>| Conclusion | Q&amp;A</a:t>
              </a:r>
              <a:endParaRPr lang="en-US" sz="1600" dirty="0">
                <a:solidFill>
                  <a:schemeClr val="accent2">
                    <a:lumMod val="75000"/>
                  </a:schemeClr>
                </a:solidFill>
                <a:latin typeface="+mj-lt"/>
                <a:cs typeface="Poppins"/>
              </a:endParaRPr>
            </a:p>
          </p:txBody>
        </p:sp>
        <p:sp>
          <p:nvSpPr>
            <p:cNvPr id="8" name="TextBox 10">
              <a:extLst>
                <a:ext uri="{FF2B5EF4-FFF2-40B4-BE49-F238E27FC236}">
                  <a16:creationId xmlns:a16="http://schemas.microsoft.com/office/drawing/2014/main" id="{D4240D32-9BCC-D793-EF34-3F436C714765}"/>
                </a:ext>
              </a:extLst>
            </p:cNvPr>
            <p:cNvSpPr txBox="1"/>
            <p:nvPr/>
          </p:nvSpPr>
          <p:spPr>
            <a:xfrm>
              <a:off x="2402240" y="2534555"/>
              <a:ext cx="5323429"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dirty="0" err="1">
                  <a:latin typeface="+mj-lt"/>
                </a:rPr>
                <a:t>EzPay</a:t>
              </a:r>
              <a:r>
                <a:rPr lang="en-US" sz="1600" dirty="0">
                  <a:latin typeface="+mj-lt"/>
                </a:rPr>
                <a:t> - Digital Payment Wallet With MERN Technology</a:t>
              </a:r>
            </a:p>
          </p:txBody>
        </p:sp>
      </p:grpSp>
    </p:spTree>
    <p:extLst>
      <p:ext uri="{BB962C8B-B14F-4D97-AF65-F5344CB8AC3E}">
        <p14:creationId xmlns:p14="http://schemas.microsoft.com/office/powerpoint/2010/main" val="3232110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A4E3A995-569D-073F-9467-C96E076827FA}"/>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Abstract</a:t>
            </a:r>
            <a:endParaRPr lang="en-IN" sz="1600" dirty="0">
              <a:solidFill>
                <a:srgbClr val="213163"/>
              </a:solidFill>
            </a:endParaRPr>
          </a:p>
        </p:txBody>
      </p:sp>
      <p:grpSp>
        <p:nvGrpSpPr>
          <p:cNvPr id="29" name="Group 28">
            <a:extLst>
              <a:ext uri="{FF2B5EF4-FFF2-40B4-BE49-F238E27FC236}">
                <a16:creationId xmlns:a16="http://schemas.microsoft.com/office/drawing/2014/main" id="{A726C2F8-3E16-2C0C-B71C-BDFE7C703F1C}"/>
              </a:ext>
            </a:extLst>
          </p:cNvPr>
          <p:cNvGrpSpPr/>
          <p:nvPr/>
        </p:nvGrpSpPr>
        <p:grpSpPr>
          <a:xfrm>
            <a:off x="735884" y="1338243"/>
            <a:ext cx="7736871" cy="3323608"/>
            <a:chOff x="712031" y="1234880"/>
            <a:chExt cx="7736871" cy="3323608"/>
          </a:xfrm>
        </p:grpSpPr>
        <p:grpSp>
          <p:nvGrpSpPr>
            <p:cNvPr id="28" name="Group 27">
              <a:extLst>
                <a:ext uri="{FF2B5EF4-FFF2-40B4-BE49-F238E27FC236}">
                  <a16:creationId xmlns:a16="http://schemas.microsoft.com/office/drawing/2014/main" id="{465A22E0-5D6D-1B1A-F09A-169A2C2E55D1}"/>
                </a:ext>
              </a:extLst>
            </p:cNvPr>
            <p:cNvGrpSpPr/>
            <p:nvPr/>
          </p:nvGrpSpPr>
          <p:grpSpPr>
            <a:xfrm>
              <a:off x="712031" y="1234880"/>
              <a:ext cx="7719937" cy="643467"/>
              <a:chOff x="712031" y="1234880"/>
              <a:chExt cx="7719937" cy="643467"/>
            </a:xfrm>
          </p:grpSpPr>
          <p:sp>
            <p:nvSpPr>
              <p:cNvPr id="4" name="Rectangle 3">
                <a:extLst>
                  <a:ext uri="{FF2B5EF4-FFF2-40B4-BE49-F238E27FC236}">
                    <a16:creationId xmlns:a16="http://schemas.microsoft.com/office/drawing/2014/main" id="{5992A4C9-DAB8-80D3-B09E-07655DAEBB65}"/>
                  </a:ext>
                </a:extLst>
              </p:cNvPr>
              <p:cNvSpPr/>
              <p:nvPr/>
            </p:nvSpPr>
            <p:spPr>
              <a:xfrm>
                <a:off x="1372430" y="1234880"/>
                <a:ext cx="7059538" cy="643466"/>
              </a:xfrm>
              <a:prstGeom prst="rect">
                <a:avLst/>
              </a:prstGeom>
              <a:solidFill>
                <a:schemeClr val="accent5">
                  <a:lumMod val="20000"/>
                  <a:lumOff val="80000"/>
                </a:schemeClr>
              </a:solidFill>
              <a:ln w="12700">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91440"/>
                <a:r>
                  <a:rPr lang="en-US" sz="1100" dirty="0" err="1">
                    <a:solidFill>
                      <a:schemeClr val="tx1"/>
                    </a:solidFill>
                  </a:rPr>
                  <a:t>EzPay</a:t>
                </a:r>
                <a:r>
                  <a:rPr lang="en-US" sz="1100" dirty="0">
                    <a:solidFill>
                      <a:schemeClr val="tx1"/>
                    </a:solidFill>
                  </a:rPr>
                  <a:t> is a digital wallet application that allows users to securely add money to their wallet and make payments to other users in the system.</a:t>
                </a:r>
                <a:endParaRPr lang="en-US" sz="1000" dirty="0">
                  <a:solidFill>
                    <a:schemeClr val="tx1"/>
                  </a:solidFill>
                  <a:latin typeface="+mj-lt"/>
                  <a:cs typeface="Times New Roman" panose="02020603050405020304" pitchFamily="18" charset="0"/>
                </a:endParaRPr>
              </a:p>
            </p:txBody>
          </p:sp>
          <p:sp>
            <p:nvSpPr>
              <p:cNvPr id="5" name="Rectangle: Rounded Corners 4">
                <a:extLst>
                  <a:ext uri="{FF2B5EF4-FFF2-40B4-BE49-F238E27FC236}">
                    <a16:creationId xmlns:a16="http://schemas.microsoft.com/office/drawing/2014/main" id="{37A0F124-FCC7-043A-F32C-33314AB146BD}"/>
                  </a:ext>
                </a:extLst>
              </p:cNvPr>
              <p:cNvSpPr/>
              <p:nvPr/>
            </p:nvSpPr>
            <p:spPr>
              <a:xfrm>
                <a:off x="712031" y="1234880"/>
                <a:ext cx="677333" cy="643467"/>
              </a:xfrm>
              <a:prstGeom prst="roundRect">
                <a:avLst/>
              </a:prstGeom>
              <a:solidFill>
                <a:schemeClr val="accent5">
                  <a:lumMod val="75000"/>
                </a:schemeClr>
              </a:solidFill>
              <a:ln w="12700">
                <a:solidFill>
                  <a:srgbClr val="00717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a:t>1</a:t>
                </a:r>
              </a:p>
            </p:txBody>
          </p:sp>
        </p:grpSp>
        <p:grpSp>
          <p:nvGrpSpPr>
            <p:cNvPr id="27" name="Group 26">
              <a:extLst>
                <a:ext uri="{FF2B5EF4-FFF2-40B4-BE49-F238E27FC236}">
                  <a16:creationId xmlns:a16="http://schemas.microsoft.com/office/drawing/2014/main" id="{437AEA5F-38C7-2EAC-B55A-A52C642C7997}"/>
                </a:ext>
              </a:extLst>
            </p:cNvPr>
            <p:cNvGrpSpPr/>
            <p:nvPr/>
          </p:nvGrpSpPr>
          <p:grpSpPr>
            <a:xfrm>
              <a:off x="712031" y="2128260"/>
              <a:ext cx="7736871" cy="661860"/>
              <a:chOff x="712031" y="1974905"/>
              <a:chExt cx="7736871" cy="661860"/>
            </a:xfrm>
          </p:grpSpPr>
          <p:sp>
            <p:nvSpPr>
              <p:cNvPr id="17" name="Rectangle 16">
                <a:extLst>
                  <a:ext uri="{FF2B5EF4-FFF2-40B4-BE49-F238E27FC236}">
                    <a16:creationId xmlns:a16="http://schemas.microsoft.com/office/drawing/2014/main" id="{F0874972-970E-AB20-28FF-DE51D45409C5}"/>
                  </a:ext>
                </a:extLst>
              </p:cNvPr>
              <p:cNvSpPr/>
              <p:nvPr/>
            </p:nvSpPr>
            <p:spPr>
              <a:xfrm>
                <a:off x="1389364" y="1993299"/>
                <a:ext cx="7059538" cy="643466"/>
              </a:xfrm>
              <a:prstGeom prst="rect">
                <a:avLst/>
              </a:prstGeom>
              <a:solidFill>
                <a:schemeClr val="bg2">
                  <a:lumMod val="20000"/>
                  <a:lumOff val="80000"/>
                </a:schemeClr>
              </a:solidFill>
              <a:ln w="12700">
                <a:solidFill>
                  <a:schemeClr val="bg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91440"/>
                <a:r>
                  <a:rPr lang="en-US" sz="1100" dirty="0">
                    <a:solidFill>
                      <a:schemeClr val="tx1"/>
                    </a:solidFill>
                  </a:rPr>
                  <a:t>To simplify digital transactions and provide a fast, secure, and user-friendly platform for managing payments.</a:t>
                </a:r>
                <a:endParaRPr lang="en-US" sz="1000" dirty="0">
                  <a:solidFill>
                    <a:schemeClr val="tx1"/>
                  </a:solidFill>
                  <a:latin typeface="+mj-lt"/>
                  <a:cs typeface="Times New Roman" panose="02020603050405020304" pitchFamily="18" charset="0"/>
                </a:endParaRPr>
              </a:p>
            </p:txBody>
          </p:sp>
          <p:sp>
            <p:nvSpPr>
              <p:cNvPr id="18" name="Rectangle: Rounded Corners 17">
                <a:extLst>
                  <a:ext uri="{FF2B5EF4-FFF2-40B4-BE49-F238E27FC236}">
                    <a16:creationId xmlns:a16="http://schemas.microsoft.com/office/drawing/2014/main" id="{A7560D0E-33BB-8564-4F1A-5B42E2343E74}"/>
                  </a:ext>
                </a:extLst>
              </p:cNvPr>
              <p:cNvSpPr/>
              <p:nvPr/>
            </p:nvSpPr>
            <p:spPr>
              <a:xfrm>
                <a:off x="712031" y="1974905"/>
                <a:ext cx="677333" cy="643467"/>
              </a:xfrm>
              <a:prstGeom prst="roundRect">
                <a:avLst/>
              </a:prstGeom>
              <a:solidFill>
                <a:schemeClr val="bg2">
                  <a:lumMod val="75000"/>
                </a:schemeClr>
              </a:solid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dirty="0"/>
                  <a:t>2</a:t>
                </a:r>
              </a:p>
            </p:txBody>
          </p:sp>
        </p:grpSp>
        <p:grpSp>
          <p:nvGrpSpPr>
            <p:cNvPr id="26" name="Group 25">
              <a:extLst>
                <a:ext uri="{FF2B5EF4-FFF2-40B4-BE49-F238E27FC236}">
                  <a16:creationId xmlns:a16="http://schemas.microsoft.com/office/drawing/2014/main" id="{86049283-7CB4-2083-CE02-53D7ACA583B3}"/>
                </a:ext>
              </a:extLst>
            </p:cNvPr>
            <p:cNvGrpSpPr/>
            <p:nvPr/>
          </p:nvGrpSpPr>
          <p:grpSpPr>
            <a:xfrm>
              <a:off x="712031" y="3021640"/>
              <a:ext cx="7719937" cy="643467"/>
              <a:chOff x="712031" y="2737676"/>
              <a:chExt cx="7719937" cy="643467"/>
            </a:xfrm>
          </p:grpSpPr>
          <p:sp>
            <p:nvSpPr>
              <p:cNvPr id="20" name="Rectangle 19">
                <a:extLst>
                  <a:ext uri="{FF2B5EF4-FFF2-40B4-BE49-F238E27FC236}">
                    <a16:creationId xmlns:a16="http://schemas.microsoft.com/office/drawing/2014/main" id="{789435FA-EFC7-1B3A-6F80-B45135BCF4A8}"/>
                  </a:ext>
                </a:extLst>
              </p:cNvPr>
              <p:cNvSpPr/>
              <p:nvPr/>
            </p:nvSpPr>
            <p:spPr>
              <a:xfrm>
                <a:off x="1372430" y="2737676"/>
                <a:ext cx="7059538" cy="643466"/>
              </a:xfrm>
              <a:prstGeom prst="rect">
                <a:avLst/>
              </a:prstGeom>
              <a:solidFill>
                <a:schemeClr val="accent5">
                  <a:lumMod val="20000"/>
                  <a:lumOff val="80000"/>
                </a:schemeClr>
              </a:solidFill>
              <a:ln w="12700">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91440"/>
                <a:r>
                  <a:rPr lang="en-US" sz="1100" dirty="0">
                    <a:solidFill>
                      <a:schemeClr val="tx1"/>
                    </a:solidFill>
                  </a:rPr>
                  <a:t>Users can load money into their wallet, make payments, and view transaction history.</a:t>
                </a:r>
                <a:endParaRPr lang="en-US" sz="1000" dirty="0">
                  <a:solidFill>
                    <a:schemeClr val="tx1"/>
                  </a:solidFill>
                  <a:latin typeface="+mj-lt"/>
                  <a:cs typeface="Times New Roman" panose="02020603050405020304" pitchFamily="18" charset="0"/>
                </a:endParaRPr>
              </a:p>
            </p:txBody>
          </p:sp>
          <p:sp>
            <p:nvSpPr>
              <p:cNvPr id="21" name="Rectangle: Rounded Corners 20">
                <a:extLst>
                  <a:ext uri="{FF2B5EF4-FFF2-40B4-BE49-F238E27FC236}">
                    <a16:creationId xmlns:a16="http://schemas.microsoft.com/office/drawing/2014/main" id="{9A3D3CC1-3E19-CE2E-3B8B-3365B8B567CE}"/>
                  </a:ext>
                </a:extLst>
              </p:cNvPr>
              <p:cNvSpPr/>
              <p:nvPr/>
            </p:nvSpPr>
            <p:spPr>
              <a:xfrm>
                <a:off x="712031" y="2737676"/>
                <a:ext cx="677333" cy="643467"/>
              </a:xfrm>
              <a:prstGeom prst="roundRect">
                <a:avLst/>
              </a:prstGeom>
              <a:solidFill>
                <a:schemeClr val="accent5">
                  <a:lumMod val="75000"/>
                </a:schemeClr>
              </a:solidFill>
              <a:ln w="12700">
                <a:solidFill>
                  <a:srgbClr val="00717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dirty="0"/>
                  <a:t>3</a:t>
                </a:r>
              </a:p>
            </p:txBody>
          </p:sp>
        </p:grpSp>
        <p:grpSp>
          <p:nvGrpSpPr>
            <p:cNvPr id="25" name="Group 24">
              <a:extLst>
                <a:ext uri="{FF2B5EF4-FFF2-40B4-BE49-F238E27FC236}">
                  <a16:creationId xmlns:a16="http://schemas.microsoft.com/office/drawing/2014/main" id="{C1242A9F-48C4-1D0E-E275-B12238388CD4}"/>
                </a:ext>
              </a:extLst>
            </p:cNvPr>
            <p:cNvGrpSpPr/>
            <p:nvPr/>
          </p:nvGrpSpPr>
          <p:grpSpPr>
            <a:xfrm>
              <a:off x="712031" y="3915021"/>
              <a:ext cx="7719937" cy="643467"/>
              <a:chOff x="712031" y="3477701"/>
              <a:chExt cx="7719937" cy="643467"/>
            </a:xfrm>
          </p:grpSpPr>
          <p:sp>
            <p:nvSpPr>
              <p:cNvPr id="23" name="Rectangle 22">
                <a:extLst>
                  <a:ext uri="{FF2B5EF4-FFF2-40B4-BE49-F238E27FC236}">
                    <a16:creationId xmlns:a16="http://schemas.microsoft.com/office/drawing/2014/main" id="{90E1A962-5B8D-A408-D117-8F43055D9FCC}"/>
                  </a:ext>
                </a:extLst>
              </p:cNvPr>
              <p:cNvSpPr/>
              <p:nvPr/>
            </p:nvSpPr>
            <p:spPr>
              <a:xfrm>
                <a:off x="1372430" y="3477701"/>
                <a:ext cx="7059538" cy="643466"/>
              </a:xfrm>
              <a:prstGeom prst="rect">
                <a:avLst/>
              </a:prstGeom>
              <a:solidFill>
                <a:schemeClr val="bg2">
                  <a:lumMod val="20000"/>
                  <a:lumOff val="80000"/>
                </a:schemeClr>
              </a:solidFill>
              <a:ln w="12700">
                <a:solidFill>
                  <a:schemeClr val="bg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91440"/>
                <a:r>
                  <a:rPr lang="en-US" sz="1100" dirty="0">
                    <a:solidFill>
                      <a:schemeClr val="tx1"/>
                    </a:solidFill>
                  </a:rPr>
                  <a:t>Built using the MERN (MongoDB, Express.js, React.js, Node.js) stack for an efficient and scalable digital payment solution.</a:t>
                </a:r>
                <a:endParaRPr lang="en-US" sz="1000" dirty="0">
                  <a:solidFill>
                    <a:schemeClr val="tx1"/>
                  </a:solidFill>
                  <a:latin typeface="+mj-lt"/>
                  <a:cs typeface="Times New Roman" panose="02020603050405020304" pitchFamily="18" charset="0"/>
                </a:endParaRPr>
              </a:p>
            </p:txBody>
          </p:sp>
          <p:sp>
            <p:nvSpPr>
              <p:cNvPr id="24" name="Rectangle: Rounded Corners 23">
                <a:extLst>
                  <a:ext uri="{FF2B5EF4-FFF2-40B4-BE49-F238E27FC236}">
                    <a16:creationId xmlns:a16="http://schemas.microsoft.com/office/drawing/2014/main" id="{0A3666D9-36DA-372B-D0E2-7F7A22FBF3A6}"/>
                  </a:ext>
                </a:extLst>
              </p:cNvPr>
              <p:cNvSpPr/>
              <p:nvPr/>
            </p:nvSpPr>
            <p:spPr>
              <a:xfrm>
                <a:off x="712031" y="3477701"/>
                <a:ext cx="677333" cy="643467"/>
              </a:xfrm>
              <a:prstGeom prst="roundRect">
                <a:avLst/>
              </a:prstGeom>
              <a:solidFill>
                <a:schemeClr val="bg2">
                  <a:lumMod val="75000"/>
                </a:schemeClr>
              </a:solid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dirty="0"/>
                  <a:t>4</a:t>
                </a:r>
              </a:p>
            </p:txBody>
          </p:sp>
        </p:grpSp>
      </p:grpSp>
    </p:spTree>
    <p:extLst>
      <p:ext uri="{BB962C8B-B14F-4D97-AF65-F5344CB8AC3E}">
        <p14:creationId xmlns:p14="http://schemas.microsoft.com/office/powerpoint/2010/main" val="1085522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9" name="TextBox 8">
            <a:extLst>
              <a:ext uri="{FF2B5EF4-FFF2-40B4-BE49-F238E27FC236}">
                <a16:creationId xmlns:a16="http://schemas.microsoft.com/office/drawing/2014/main" id="{091B843F-6928-3290-2287-5FA1F531B685}"/>
              </a:ext>
            </a:extLst>
          </p:cNvPr>
          <p:cNvSpPr txBox="1"/>
          <p:nvPr/>
        </p:nvSpPr>
        <p:spPr>
          <a:xfrm>
            <a:off x="142495" y="1284891"/>
            <a:ext cx="5058525" cy="1815882"/>
          </a:xfrm>
          <a:prstGeom prst="rect">
            <a:avLst/>
          </a:prstGeom>
          <a:noFill/>
        </p:spPr>
        <p:txBody>
          <a:bodyPr wrap="square" rtlCol="0">
            <a:spAutoFit/>
          </a:bodyPr>
          <a:lstStyle/>
          <a:p>
            <a:pPr marL="173736" indent="-173736">
              <a:spcAft>
                <a:spcPts val="800"/>
              </a:spcAft>
              <a:buFont typeface="Arial" panose="020B0604020202020204" pitchFamily="34" charset="0"/>
              <a:buChar char="•"/>
            </a:pPr>
            <a:r>
              <a:rPr lang="en-US" dirty="0"/>
              <a:t>In today's fast-paced world, users face challenges in making quick and secure transactions, particularly in scenarios where traditional cash or card payments are inconvenient. Existing solutions may involve complex processes, lack wallet management features, or fail to deliver a seamless payment experience. There is a need for a simplified and secure digital wallet system that enables users to easily add, manage, and spend money payments.</a:t>
            </a:r>
          </a:p>
        </p:txBody>
      </p:sp>
      <p:sp>
        <p:nvSpPr>
          <p:cNvPr id="2" name="TextBox 1">
            <a:extLst>
              <a:ext uri="{FF2B5EF4-FFF2-40B4-BE49-F238E27FC236}">
                <a16:creationId xmlns:a16="http://schemas.microsoft.com/office/drawing/2014/main" id="{687AFAD5-578C-DC2D-F127-90FF4287354D}"/>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Problem Statement</a:t>
            </a:r>
            <a:endParaRPr lang="en-IN" sz="1600" dirty="0">
              <a:solidFill>
                <a:srgbClr val="213163"/>
              </a:solidFill>
            </a:endParaRPr>
          </a:p>
        </p:txBody>
      </p:sp>
      <p:grpSp>
        <p:nvGrpSpPr>
          <p:cNvPr id="3" name="Group 2">
            <a:extLst>
              <a:ext uri="{FF2B5EF4-FFF2-40B4-BE49-F238E27FC236}">
                <a16:creationId xmlns:a16="http://schemas.microsoft.com/office/drawing/2014/main" id="{328E85CD-DF89-87DD-6181-DCDD73B5625F}"/>
              </a:ext>
            </a:extLst>
          </p:cNvPr>
          <p:cNvGrpSpPr/>
          <p:nvPr/>
        </p:nvGrpSpPr>
        <p:grpSpPr>
          <a:xfrm>
            <a:off x="5699883" y="1288468"/>
            <a:ext cx="3189304" cy="2766856"/>
            <a:chOff x="4578211" y="760307"/>
            <a:chExt cx="4510006" cy="3741355"/>
          </a:xfrm>
        </p:grpSpPr>
        <p:pic>
          <p:nvPicPr>
            <p:cNvPr id="4" name="Picture 3" descr="A purple question mark with gears&#10;&#10;Description automatically generated">
              <a:extLst>
                <a:ext uri="{FF2B5EF4-FFF2-40B4-BE49-F238E27FC236}">
                  <a16:creationId xmlns:a16="http://schemas.microsoft.com/office/drawing/2014/main" id="{044B050F-754C-A956-97C8-EFB6B19ABEA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5" name="Picture 4" descr="Businessman with clipboard">
              <a:extLst>
                <a:ext uri="{FF2B5EF4-FFF2-40B4-BE49-F238E27FC236}">
                  <a16:creationId xmlns:a16="http://schemas.microsoft.com/office/drawing/2014/main" id="{82A80360-DC75-55F1-A1A2-BDCADC404BD5}"/>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2746043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F4D5078D-F8F7-912B-4E9C-BED71500ACC2}"/>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Project Overview</a:t>
            </a:r>
            <a:endParaRPr lang="en-IN" sz="1600" dirty="0">
              <a:solidFill>
                <a:srgbClr val="213163"/>
              </a:solidFill>
            </a:endParaRPr>
          </a:p>
        </p:txBody>
      </p:sp>
      <p:sp>
        <p:nvSpPr>
          <p:cNvPr id="3" name="TextBox 2">
            <a:extLst>
              <a:ext uri="{FF2B5EF4-FFF2-40B4-BE49-F238E27FC236}">
                <a16:creationId xmlns:a16="http://schemas.microsoft.com/office/drawing/2014/main" id="{0C511917-B5EE-88C1-A75B-AC3ADE14BEB8}"/>
              </a:ext>
            </a:extLst>
          </p:cNvPr>
          <p:cNvSpPr txBox="1"/>
          <p:nvPr/>
        </p:nvSpPr>
        <p:spPr>
          <a:xfrm>
            <a:off x="143805" y="1142014"/>
            <a:ext cx="5055021" cy="2462213"/>
          </a:xfrm>
          <a:prstGeom prst="rect">
            <a:avLst/>
          </a:prstGeom>
          <a:noFill/>
        </p:spPr>
        <p:txBody>
          <a:bodyPr wrap="square" rtlCol="0">
            <a:spAutoFit/>
          </a:bodyPr>
          <a:lstStyle/>
          <a:p>
            <a:pPr marL="173736" indent="-173736">
              <a:spcAft>
                <a:spcPts val="800"/>
              </a:spcAft>
              <a:buFont typeface="Arial" panose="020B0604020202020204" pitchFamily="34" charset="0"/>
              <a:buChar char="•"/>
            </a:pPr>
            <a:r>
              <a:rPr lang="en-US" dirty="0"/>
              <a:t>The </a:t>
            </a:r>
            <a:r>
              <a:rPr lang="en-US" b="1" dirty="0" err="1"/>
              <a:t>EzPay</a:t>
            </a:r>
            <a:r>
              <a:rPr lang="en-US" dirty="0"/>
              <a:t> application is a digital wallet platform designed to provide users with a seamless and efficient payment solution. The primary objective is to allow users to securely add money to their wallet, manage their balance, and make payments effortlessly by scanning QR codes. Targeting individuals, small vendors, and businesses, the platform simplifies day-to-day transactions by eliminating the need for cash or physical cards. Key features include the ability to load funds securely, process payments instantly through QR code scanning, and track all transactions through a detailed and user-friendly transaction history.</a:t>
            </a:r>
            <a:endParaRPr lang="en-US" dirty="0">
              <a:latin typeface="+mn-lt"/>
            </a:endParaRPr>
          </a:p>
        </p:txBody>
      </p:sp>
      <p:pic>
        <p:nvPicPr>
          <p:cNvPr id="5" name="Picture 4" descr="Person writing on whiteboard">
            <a:extLst>
              <a:ext uri="{FF2B5EF4-FFF2-40B4-BE49-F238E27FC236}">
                <a16:creationId xmlns:a16="http://schemas.microsoft.com/office/drawing/2014/main" id="{6858EAD1-D312-BBBA-4C50-43B9E76BB53F}"/>
              </a:ext>
            </a:extLst>
          </p:cNvPr>
          <p:cNvPicPr>
            <a:picLocks noChangeAspect="1"/>
          </p:cNvPicPr>
          <p:nvPr/>
        </p:nvPicPr>
        <p:blipFill rotWithShape="1">
          <a:blip r:embed="rId3"/>
          <a:srcRect r="16287"/>
          <a:stretch/>
        </p:blipFill>
        <p:spPr>
          <a:xfrm>
            <a:off x="5419077" y="1360299"/>
            <a:ext cx="3453703" cy="2747189"/>
          </a:xfrm>
          <a:prstGeom prst="rect">
            <a:avLst/>
          </a:prstGeom>
        </p:spPr>
      </p:pic>
    </p:spTree>
    <p:extLst>
      <p:ext uri="{BB962C8B-B14F-4D97-AF65-F5344CB8AC3E}">
        <p14:creationId xmlns:p14="http://schemas.microsoft.com/office/powerpoint/2010/main" val="2975191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F61A928-5A2D-C5DF-2F01-079C34A75432}"/>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Proposed Solution</a:t>
            </a:r>
            <a:endParaRPr lang="en-IN" sz="1600" dirty="0">
              <a:solidFill>
                <a:srgbClr val="213163"/>
              </a:solidFill>
            </a:endParaRPr>
          </a:p>
        </p:txBody>
      </p:sp>
      <p:sp>
        <p:nvSpPr>
          <p:cNvPr id="3" name="TextBox 2">
            <a:extLst>
              <a:ext uri="{FF2B5EF4-FFF2-40B4-BE49-F238E27FC236}">
                <a16:creationId xmlns:a16="http://schemas.microsoft.com/office/drawing/2014/main" id="{796BFA82-8AB0-23BA-909F-C886C3F7A669}"/>
              </a:ext>
            </a:extLst>
          </p:cNvPr>
          <p:cNvSpPr txBox="1"/>
          <p:nvPr/>
        </p:nvSpPr>
        <p:spPr>
          <a:xfrm>
            <a:off x="639368" y="1082523"/>
            <a:ext cx="7865263" cy="3539430"/>
          </a:xfrm>
          <a:prstGeom prst="rect">
            <a:avLst/>
          </a:prstGeom>
          <a:noFill/>
        </p:spPr>
        <p:txBody>
          <a:bodyPr wrap="square" rtlCol="0">
            <a:spAutoFit/>
          </a:bodyPr>
          <a:lstStyle/>
          <a:p>
            <a:r>
              <a:rPr lang="en-US" dirty="0"/>
              <a:t>The Easy Pay application provides a robust and user-friendly digital wallet platform where users can:</a:t>
            </a:r>
            <a:br>
              <a:rPr lang="en-US" dirty="0"/>
            </a:br>
            <a:endParaRPr lang="en-US" dirty="0"/>
          </a:p>
          <a:p>
            <a:pPr>
              <a:buFont typeface="Arial" panose="020B0604020202020204" pitchFamily="34" charset="0"/>
              <a:buChar char="•"/>
            </a:pPr>
            <a:r>
              <a:rPr lang="en-US" b="1" dirty="0"/>
              <a:t>Add Money:</a:t>
            </a:r>
            <a:r>
              <a:rPr lang="en-US" dirty="0"/>
              <a:t> Easily load funds into their wallet through integrated payment methods (e.g., card, net banking).</a:t>
            </a:r>
            <a:br>
              <a:rPr lang="en-US" dirty="0"/>
            </a:br>
            <a:endParaRPr lang="en-US" dirty="0"/>
          </a:p>
          <a:p>
            <a:pPr>
              <a:buFont typeface="Arial" panose="020B0604020202020204" pitchFamily="34" charset="0"/>
              <a:buChar char="•"/>
            </a:pPr>
            <a:r>
              <a:rPr lang="en-US" b="1" dirty="0"/>
              <a:t>QR Code Payments (</a:t>
            </a:r>
            <a:r>
              <a:rPr lang="en-US" b="1" dirty="0">
                <a:solidFill>
                  <a:srgbClr val="FF0000"/>
                </a:solidFill>
              </a:rPr>
              <a:t>will be implemented later </a:t>
            </a:r>
            <a:r>
              <a:rPr lang="en-US" b="1" dirty="0"/>
              <a:t>) :</a:t>
            </a:r>
            <a:r>
              <a:rPr lang="en-US" dirty="0"/>
              <a:t> Make seamless transactions by scanning QR codes, eliminating the need for cash or physical cards.</a:t>
            </a:r>
            <a:br>
              <a:rPr lang="en-US" dirty="0"/>
            </a:br>
            <a:endParaRPr lang="en-US" dirty="0"/>
          </a:p>
          <a:p>
            <a:pPr>
              <a:buFont typeface="Arial" panose="020B0604020202020204" pitchFamily="34" charset="0"/>
              <a:buChar char="•"/>
            </a:pPr>
            <a:r>
              <a:rPr lang="en-US" b="1" dirty="0"/>
              <a:t>Wallet Management:</a:t>
            </a:r>
            <a:r>
              <a:rPr lang="en-US" dirty="0"/>
              <a:t> Monitor wallet balance and transaction history in real-time to keep track of spending.</a:t>
            </a:r>
            <a:br>
              <a:rPr lang="en-US" dirty="0"/>
            </a:br>
            <a:endParaRPr lang="en-US" dirty="0"/>
          </a:p>
          <a:p>
            <a:pPr>
              <a:buFont typeface="Arial" panose="020B0604020202020204" pitchFamily="34" charset="0"/>
              <a:buChar char="•"/>
            </a:pPr>
            <a:r>
              <a:rPr lang="en-US" b="1" dirty="0"/>
              <a:t>Security:</a:t>
            </a:r>
            <a:r>
              <a:rPr lang="en-US" dirty="0"/>
              <a:t> Incorporates secure user authentication and encrypted transactions to ensure data safety and privacy.</a:t>
            </a:r>
          </a:p>
          <a:p>
            <a:pPr>
              <a:buFont typeface="Arial" panose="020B0604020202020204" pitchFamily="34" charset="0"/>
              <a:buChar char="•"/>
            </a:pPr>
            <a:endParaRPr lang="en-US" dirty="0"/>
          </a:p>
          <a:p>
            <a:pPr marL="173736" indent="-173736">
              <a:spcAft>
                <a:spcPts val="800"/>
              </a:spcAft>
              <a:buFont typeface="Arial" panose="020B0604020202020204" pitchFamily="34" charset="0"/>
              <a:buChar char="•"/>
            </a:pPr>
            <a:endParaRPr lang="en-US" dirty="0">
              <a:latin typeface="+mn-lt"/>
            </a:endParaRPr>
          </a:p>
        </p:txBody>
      </p:sp>
    </p:spTree>
    <p:extLst>
      <p:ext uri="{BB962C8B-B14F-4D97-AF65-F5344CB8AC3E}">
        <p14:creationId xmlns:p14="http://schemas.microsoft.com/office/powerpoint/2010/main" val="2621200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F96CA3F3-3D59-0BCC-5AFC-FB31E62203CC}"/>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Technology used</a:t>
            </a:r>
            <a:endParaRPr lang="en-IN" sz="1600" dirty="0">
              <a:solidFill>
                <a:srgbClr val="213163"/>
              </a:solidFill>
            </a:endParaRPr>
          </a:p>
        </p:txBody>
      </p:sp>
      <p:sp>
        <p:nvSpPr>
          <p:cNvPr id="3" name="TextBox 2">
            <a:extLst>
              <a:ext uri="{FF2B5EF4-FFF2-40B4-BE49-F238E27FC236}">
                <a16:creationId xmlns:a16="http://schemas.microsoft.com/office/drawing/2014/main" id="{A111D00F-E3D6-896E-4001-492D6D1DC85F}"/>
              </a:ext>
            </a:extLst>
          </p:cNvPr>
          <p:cNvSpPr txBox="1"/>
          <p:nvPr/>
        </p:nvSpPr>
        <p:spPr>
          <a:xfrm>
            <a:off x="406562" y="1083221"/>
            <a:ext cx="6641009" cy="738664"/>
          </a:xfrm>
          <a:prstGeom prst="rect">
            <a:avLst/>
          </a:prstGeom>
          <a:noFill/>
        </p:spPr>
        <p:txBody>
          <a:bodyPr wrap="square" rtlCol="0">
            <a:spAutoFit/>
          </a:bodyPr>
          <a:lstStyle/>
          <a:p>
            <a:pPr marL="173736" indent="-173736">
              <a:spcAft>
                <a:spcPts val="800"/>
              </a:spcAft>
              <a:buFont typeface="Arial" panose="020B0604020202020204" pitchFamily="34" charset="0"/>
              <a:buChar char="•"/>
            </a:pPr>
            <a:r>
              <a:rPr lang="en-US" b="1" dirty="0">
                <a:latin typeface="+mn-lt"/>
              </a:rPr>
              <a:t>Backend</a:t>
            </a:r>
            <a:r>
              <a:rPr lang="en-US" dirty="0">
                <a:latin typeface="+mn-lt"/>
              </a:rPr>
              <a:t>:</a:t>
            </a:r>
            <a:r>
              <a:rPr lang="en-US" dirty="0"/>
              <a:t> Node.js with Express.js </a:t>
            </a:r>
            <a:br>
              <a:rPr lang="en-US" dirty="0">
                <a:latin typeface="+mn-lt"/>
              </a:rPr>
            </a:br>
            <a:r>
              <a:rPr lang="en-US" b="1" dirty="0">
                <a:latin typeface="+mn-lt"/>
              </a:rPr>
              <a:t>Frontend</a:t>
            </a:r>
            <a:r>
              <a:rPr lang="en-US" dirty="0">
                <a:latin typeface="+mn-lt"/>
              </a:rPr>
              <a:t>: </a:t>
            </a:r>
            <a:r>
              <a:rPr lang="en-US" dirty="0"/>
              <a:t>React.js , Tailwind CSS</a:t>
            </a:r>
            <a:br>
              <a:rPr lang="en-US" dirty="0"/>
            </a:br>
            <a:r>
              <a:rPr lang="en-US" b="1" dirty="0">
                <a:latin typeface="+mn-lt"/>
              </a:rPr>
              <a:t>Database</a:t>
            </a:r>
            <a:r>
              <a:rPr lang="en-US" dirty="0">
                <a:latin typeface="+mn-lt"/>
              </a:rPr>
              <a:t>: </a:t>
            </a:r>
            <a:r>
              <a:rPr lang="en-IN" dirty="0"/>
              <a:t>MongoDB </a:t>
            </a:r>
            <a:r>
              <a:rPr lang="en-US" dirty="0">
                <a:latin typeface="+mn-lt"/>
              </a:rPr>
              <a:t>	</a:t>
            </a:r>
          </a:p>
        </p:txBody>
      </p:sp>
    </p:spTree>
    <p:extLst>
      <p:ext uri="{BB962C8B-B14F-4D97-AF65-F5344CB8AC3E}">
        <p14:creationId xmlns:p14="http://schemas.microsoft.com/office/powerpoint/2010/main" val="4017130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7E3063-6AA3-AEED-B832-E5E94FEA6B5F}"/>
              </a:ext>
            </a:extLst>
          </p:cNvPr>
          <p:cNvSpPr txBox="1"/>
          <p:nvPr/>
        </p:nvSpPr>
        <p:spPr>
          <a:xfrm>
            <a:off x="143932" y="662251"/>
            <a:ext cx="4428068" cy="307777"/>
          </a:xfrm>
          <a:prstGeom prst="rect">
            <a:avLst/>
          </a:prstGeom>
          <a:noFill/>
        </p:spPr>
        <p:txBody>
          <a:bodyPr wrap="square">
            <a:spAutoFit/>
          </a:bodyPr>
          <a:lstStyle/>
          <a:p>
            <a:r>
              <a:rPr lang="en-IN" b="1" dirty="0">
                <a:solidFill>
                  <a:srgbClr val="213163"/>
                </a:solidFill>
              </a:rPr>
              <a:t>Sample screenshots</a:t>
            </a:r>
            <a:endParaRPr lang="en-IN" dirty="0">
              <a:solidFill>
                <a:srgbClr val="213163"/>
              </a:solidFill>
            </a:endParaRPr>
          </a:p>
        </p:txBody>
      </p:sp>
      <p:pic>
        <p:nvPicPr>
          <p:cNvPr id="4" name="Picture 3">
            <a:extLst>
              <a:ext uri="{FF2B5EF4-FFF2-40B4-BE49-F238E27FC236}">
                <a16:creationId xmlns:a16="http://schemas.microsoft.com/office/drawing/2014/main" id="{DBE763EF-AC4B-95D9-D9D2-80E53BCFC871}"/>
              </a:ext>
            </a:extLst>
          </p:cNvPr>
          <p:cNvPicPr>
            <a:picLocks noChangeAspect="1"/>
          </p:cNvPicPr>
          <p:nvPr/>
        </p:nvPicPr>
        <p:blipFill>
          <a:blip r:embed="rId2"/>
          <a:stretch>
            <a:fillRect/>
          </a:stretch>
        </p:blipFill>
        <p:spPr>
          <a:xfrm>
            <a:off x="1528171" y="1022237"/>
            <a:ext cx="6087658" cy="3597637"/>
          </a:xfrm>
          <a:prstGeom prst="rect">
            <a:avLst/>
          </a:prstGeom>
          <a:ln>
            <a:solidFill>
              <a:schemeClr val="tx1"/>
            </a:solidFill>
          </a:ln>
        </p:spPr>
      </p:pic>
      <p:sp>
        <p:nvSpPr>
          <p:cNvPr id="5" name="TextBox 4">
            <a:extLst>
              <a:ext uri="{FF2B5EF4-FFF2-40B4-BE49-F238E27FC236}">
                <a16:creationId xmlns:a16="http://schemas.microsoft.com/office/drawing/2014/main" id="{7F3F2DE2-08B8-9C0C-9D92-80C7A6C8611A}"/>
              </a:ext>
            </a:extLst>
          </p:cNvPr>
          <p:cNvSpPr txBox="1"/>
          <p:nvPr/>
        </p:nvSpPr>
        <p:spPr>
          <a:xfrm>
            <a:off x="3879342" y="4619874"/>
            <a:ext cx="1385316" cy="261610"/>
          </a:xfrm>
          <a:prstGeom prst="rect">
            <a:avLst/>
          </a:prstGeom>
          <a:noFill/>
        </p:spPr>
        <p:txBody>
          <a:bodyPr wrap="none" rtlCol="0">
            <a:spAutoFit/>
          </a:bodyPr>
          <a:lstStyle/>
          <a:p>
            <a:r>
              <a:rPr lang="en-IN" sz="1100" dirty="0"/>
              <a:t>Fig1 : landing page</a:t>
            </a:r>
          </a:p>
        </p:txBody>
      </p:sp>
    </p:spTree>
    <p:extLst>
      <p:ext uri="{BB962C8B-B14F-4D97-AF65-F5344CB8AC3E}">
        <p14:creationId xmlns:p14="http://schemas.microsoft.com/office/powerpoint/2010/main" val="570493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5A70B3-18BA-E203-D80A-D851A822B943}"/>
              </a:ext>
            </a:extLst>
          </p:cNvPr>
          <p:cNvPicPr>
            <a:picLocks noChangeAspect="1"/>
          </p:cNvPicPr>
          <p:nvPr/>
        </p:nvPicPr>
        <p:blipFill>
          <a:blip r:embed="rId2"/>
          <a:stretch>
            <a:fillRect/>
          </a:stretch>
        </p:blipFill>
        <p:spPr>
          <a:xfrm>
            <a:off x="1177535" y="807244"/>
            <a:ext cx="6444847" cy="3808725"/>
          </a:xfrm>
          <a:prstGeom prst="rect">
            <a:avLst/>
          </a:prstGeom>
          <a:ln>
            <a:solidFill>
              <a:schemeClr val="tx1"/>
            </a:solidFill>
          </a:ln>
        </p:spPr>
      </p:pic>
      <p:sp>
        <p:nvSpPr>
          <p:cNvPr id="4" name="TextBox 3">
            <a:extLst>
              <a:ext uri="{FF2B5EF4-FFF2-40B4-BE49-F238E27FC236}">
                <a16:creationId xmlns:a16="http://schemas.microsoft.com/office/drawing/2014/main" id="{857EC7A1-CF09-8F86-E217-957DC48FE918}"/>
              </a:ext>
            </a:extLst>
          </p:cNvPr>
          <p:cNvSpPr txBox="1"/>
          <p:nvPr/>
        </p:nvSpPr>
        <p:spPr>
          <a:xfrm>
            <a:off x="3660532" y="4638507"/>
            <a:ext cx="1822935" cy="261610"/>
          </a:xfrm>
          <a:prstGeom prst="rect">
            <a:avLst/>
          </a:prstGeom>
          <a:noFill/>
        </p:spPr>
        <p:txBody>
          <a:bodyPr wrap="none" rtlCol="0">
            <a:spAutoFit/>
          </a:bodyPr>
          <a:lstStyle/>
          <a:p>
            <a:r>
              <a:rPr lang="en-IN" sz="1100" dirty="0"/>
              <a:t>Fig2 : Authentication page</a:t>
            </a:r>
          </a:p>
        </p:txBody>
      </p:sp>
    </p:spTree>
    <p:extLst>
      <p:ext uri="{BB962C8B-B14F-4D97-AF65-F5344CB8AC3E}">
        <p14:creationId xmlns:p14="http://schemas.microsoft.com/office/powerpoint/2010/main" val="397053756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3787</TotalTime>
  <Words>540</Words>
  <Application>Microsoft Office PowerPoint</Application>
  <PresentationFormat>On-screen Show (16:9)</PresentationFormat>
  <Paragraphs>42</Paragraphs>
  <Slides>14</Slides>
  <Notes>9</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14</vt:i4>
      </vt:variant>
    </vt:vector>
  </HeadingPairs>
  <TitlesOfParts>
    <vt:vector size="18" baseType="lpstr">
      <vt:lpstr>Arial</vt:lpstr>
      <vt:lpstr>Times New Roman</vt:lpstr>
      <vt:lpstr>Simple Light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Vishnu T</cp:lastModifiedBy>
  <cp:revision>78</cp:revision>
  <dcterms:modified xsi:type="dcterms:W3CDTF">2024-12-20T03:26:29Z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